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524" r:id="rId2"/>
    <p:sldId id="4801" r:id="rId3"/>
    <p:sldId id="4840" r:id="rId4"/>
    <p:sldId id="4830" r:id="rId5"/>
    <p:sldId id="4860" r:id="rId6"/>
    <p:sldId id="4841" r:id="rId7"/>
    <p:sldId id="4890" r:id="rId8"/>
    <p:sldId id="4843" r:id="rId9"/>
    <p:sldId id="4850" r:id="rId10"/>
    <p:sldId id="4848" r:id="rId11"/>
    <p:sldId id="4849" r:id="rId12"/>
    <p:sldId id="4846" r:id="rId13"/>
    <p:sldId id="4803" r:id="rId14"/>
    <p:sldId id="4847" r:id="rId15"/>
    <p:sldId id="4851" r:id="rId16"/>
    <p:sldId id="4881" r:id="rId17"/>
    <p:sldId id="4852" r:id="rId18"/>
    <p:sldId id="4855" r:id="rId19"/>
    <p:sldId id="4856" r:id="rId20"/>
    <p:sldId id="4857" r:id="rId21"/>
    <p:sldId id="4859" r:id="rId22"/>
    <p:sldId id="4854" r:id="rId23"/>
    <p:sldId id="4858" r:id="rId24"/>
    <p:sldId id="342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1">
          <p15:clr>
            <a:srgbClr val="A4A3A4"/>
          </p15:clr>
        </p15:guide>
        <p15:guide id="2" orient="horz" pos="2480">
          <p15:clr>
            <a:srgbClr val="A4A3A4"/>
          </p15:clr>
        </p15:guide>
        <p15:guide id="3" pos="470">
          <p15:clr>
            <a:srgbClr val="A4A3A4"/>
          </p15:clr>
        </p15:guide>
        <p15:guide id="4" pos="6813">
          <p15:clr>
            <a:srgbClr val="A4A3A4"/>
          </p15:clr>
        </p15:guide>
        <p15:guide id="5" pos="29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262"/>
    <a:srgbClr val="A50021"/>
    <a:srgbClr val="E73325"/>
    <a:srgbClr val="C7C7C7"/>
    <a:srgbClr val="D7D7D7"/>
    <a:srgbClr val="FFF6E7"/>
    <a:srgbClr val="BBCFDA"/>
    <a:srgbClr val="265F92"/>
    <a:srgbClr val="57595B"/>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1914" autoAdjust="0"/>
  </p:normalViewPr>
  <p:slideViewPr>
    <p:cSldViewPr snapToGrid="0" showGuides="1">
      <p:cViewPr varScale="1">
        <p:scale>
          <a:sx n="71" d="100"/>
          <a:sy n="71" d="100"/>
        </p:scale>
        <p:origin x="561" y="51"/>
      </p:cViewPr>
      <p:guideLst>
        <p:guide orient="horz" pos="1981"/>
        <p:guide orient="horz" pos="2480"/>
        <p:guide pos="470"/>
        <p:guide pos="6813"/>
        <p:guide pos="297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苏铅坤</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dirty="0"/>
              <a:t>计算机网络</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zh-CN" altLang="en-US"/>
              <a:t>苏铅坤</a:t>
            </a: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dirty="0"/>
              <a:t>计算机网络</a:t>
            </a:r>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Date Placeholder 3"/>
          <p:cNvSpPr>
            <a:spLocks noGrp="1"/>
          </p:cNvSpPr>
          <p:nvPr>
            <p:ph type="dt" idx="1"/>
          </p:nvPr>
        </p:nvSpPr>
        <p:spPr/>
        <p:txBody>
          <a:bodyPr/>
          <a:lstStyle/>
          <a:p>
            <a:r>
              <a:rPr lang="zh-CN" altLang="en-US"/>
              <a:t>苏铅坤</a:t>
            </a:r>
          </a:p>
        </p:txBody>
      </p:sp>
      <p:sp>
        <p:nvSpPr>
          <p:cNvPr id="5" name="Slide Number Placeholder 4"/>
          <p:cNvSpPr>
            <a:spLocks noGrp="1"/>
          </p:cNvSpPr>
          <p:nvPr>
            <p:ph type="sldNum" sz="quarter" idx="5"/>
          </p:nvPr>
        </p:nvSpPr>
        <p:spPr/>
        <p:txBody>
          <a:bodyPr/>
          <a:lstStyle/>
          <a:p>
            <a:fld id="{B2C8F5AA-9C31-4ED1-824B-C860FDEFBFC3}" type="slidenum">
              <a:rPr lang="zh-CN" altLang="en-US" smtClean="0"/>
              <a:t>1</a:t>
            </a:fld>
            <a:endParaRPr lang="zh-CN" altLang="en-US"/>
          </a:p>
        </p:txBody>
      </p:sp>
      <p:sp>
        <p:nvSpPr>
          <p:cNvPr id="6" name="Footer Placeholder 5"/>
          <p:cNvSpPr>
            <a:spLocks noGrp="1"/>
          </p:cNvSpPr>
          <p:nvPr>
            <p:ph type="ftr" sz="quarter" idx="4"/>
          </p:nvPr>
        </p:nvSpPr>
        <p:spPr/>
        <p:txBody>
          <a:bodyPr/>
          <a:lstStyle/>
          <a:p>
            <a:r>
              <a:rPr lang="zh-CN" altLang="en-US" dirty="0"/>
              <a:t>计算机网络</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虽然通信的终点是应用进程，但我们可以把端口想象是通信的终点，因为我们只要把要传送的报文交到目的主机的某一个合适的目的端口，剩下的工作（即最后交付目的进程）就由 TCP 来完成。</a:t>
            </a:r>
            <a:endParaRPr lang="en-US"/>
          </a:p>
          <a:p>
            <a:endParaRPr lang="en-US"/>
          </a:p>
        </p:txBody>
      </p:sp>
      <p:sp>
        <p:nvSpPr>
          <p:cNvPr id="4" name="Date Placeholder 3"/>
          <p:cNvSpPr>
            <a:spLocks noGrp="1"/>
          </p:cNvSpPr>
          <p:nvPr>
            <p:ph type="dt" idx="1"/>
          </p:nvPr>
        </p:nvSpPr>
        <p:spPr/>
        <p:txBody>
          <a:bodyPr/>
          <a:lstStyle/>
          <a:p>
            <a:r>
              <a:rPr lang="zh-CN" altLang="en-US"/>
              <a:t>苏铅坤</a:t>
            </a:r>
          </a:p>
        </p:txBody>
      </p:sp>
      <p:sp>
        <p:nvSpPr>
          <p:cNvPr id="5" name="Footer Placeholder 4"/>
          <p:cNvSpPr>
            <a:spLocks noGrp="1"/>
          </p:cNvSpPr>
          <p:nvPr>
            <p:ph type="ftr" sz="quarter" idx="4"/>
          </p:nvPr>
        </p:nvSpPr>
        <p:spPr/>
        <p:txBody>
          <a:bodyPr/>
          <a:lstStyle/>
          <a:p>
            <a:r>
              <a:rPr lang="zh-CN" altLang="en-US" dirty="0"/>
              <a:t>计算机网络</a:t>
            </a:r>
          </a:p>
        </p:txBody>
      </p:sp>
      <p:sp>
        <p:nvSpPr>
          <p:cNvPr id="6" name="Slide Number Placeholder 5"/>
          <p:cNvSpPr>
            <a:spLocks noGrp="1"/>
          </p:cNvSpPr>
          <p:nvPr>
            <p:ph type="sldNum" sz="quarter" idx="5"/>
          </p:nvPr>
        </p:nvSpPr>
        <p:spPr/>
        <p:txBody>
          <a:bodyPr/>
          <a:lstStyle/>
          <a:p>
            <a:fld id="{B2C8F5AA-9C31-4ED1-824B-C860FDEFBFC3}"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Date Placeholder 3"/>
          <p:cNvSpPr>
            <a:spLocks noGrp="1"/>
          </p:cNvSpPr>
          <p:nvPr>
            <p:ph type="dt" idx="1"/>
          </p:nvPr>
        </p:nvSpPr>
        <p:spPr/>
        <p:txBody>
          <a:bodyPr/>
          <a:lstStyle/>
          <a:p>
            <a:r>
              <a:rPr lang="zh-CN" altLang="en-US"/>
              <a:t>苏铅坤</a:t>
            </a:r>
          </a:p>
        </p:txBody>
      </p:sp>
      <p:sp>
        <p:nvSpPr>
          <p:cNvPr id="5" name="Slide Number Placeholder 4"/>
          <p:cNvSpPr>
            <a:spLocks noGrp="1"/>
          </p:cNvSpPr>
          <p:nvPr>
            <p:ph type="sldNum" sz="quarter" idx="5"/>
          </p:nvPr>
        </p:nvSpPr>
        <p:spPr/>
        <p:txBody>
          <a:bodyPr/>
          <a:lstStyle/>
          <a:p>
            <a:fld id="{B2C8F5AA-9C31-4ED1-824B-C860FDEFBFC3}" type="slidenum">
              <a:rPr lang="zh-CN" altLang="en-US" smtClean="0"/>
              <a:t>24</a:t>
            </a:fld>
            <a:endParaRPr lang="zh-CN" altLang="en-US"/>
          </a:p>
        </p:txBody>
      </p:sp>
      <p:sp>
        <p:nvSpPr>
          <p:cNvPr id="6" name="Footer Placeholder 5"/>
          <p:cNvSpPr>
            <a:spLocks noGrp="1"/>
          </p:cNvSpPr>
          <p:nvPr>
            <p:ph type="ftr" sz="quarter" idx="4"/>
          </p:nvPr>
        </p:nvSpPr>
        <p:spPr/>
        <p:txBody>
          <a:bodyPr/>
          <a:lstStyle/>
          <a:p>
            <a:r>
              <a:rPr lang="zh-CN" altLang="en-US" dirty="0"/>
              <a:t>计算机网络</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2" name="Title 1"/>
          <p:cNvSpPr>
            <a:spLocks noGrp="1"/>
          </p:cNvSpPr>
          <p:nvPr>
            <p:ph type="title"/>
          </p:nvPr>
        </p:nvSpPr>
        <p:spPr>
          <a:xfrm>
            <a:off x="3748405" y="3387090"/>
            <a:ext cx="4695190" cy="588645"/>
          </a:xfrm>
        </p:spPr>
        <p:txBody>
          <a:bodyPr/>
          <a:lstStyle>
            <a:lvl1pPr algn="ctr">
              <a:defRPr sz="2400">
                <a:latin typeface="+mn-ea"/>
              </a:defRPr>
            </a:lvl1pPr>
          </a:lstStyle>
          <a:p>
            <a:r>
              <a:rPr lang="en-US"/>
              <a:t>Click to edit Master title style</a:t>
            </a:r>
          </a:p>
        </p:txBody>
      </p:sp>
      <p:sp>
        <p:nvSpPr>
          <p:cNvPr id="20" name="TextBox 12"/>
          <p:cNvSpPr txBox="1"/>
          <p:nvPr userDrawn="1"/>
        </p:nvSpPr>
        <p:spPr>
          <a:xfrm>
            <a:off x="5712459" y="4397512"/>
            <a:ext cx="765810" cy="306705"/>
          </a:xfrm>
          <a:prstGeom prst="rect">
            <a:avLst/>
          </a:prstGeom>
          <a:noFill/>
        </p:spPr>
        <p:txBody>
          <a:bodyPr wrap="none" rtlCol="0">
            <a:spAutoFit/>
          </a:bodyPr>
          <a:lstStyle/>
          <a:p>
            <a:pPr algn="ctr"/>
            <a:r>
              <a:rPr lang="zh-CN" altLang="en-US" sz="1400" dirty="0">
                <a:solidFill>
                  <a:schemeClr val="tx1">
                    <a:lumMod val="65000"/>
                    <a:lumOff val="35000"/>
                  </a:schemeClr>
                </a:solidFill>
                <a:cs typeface="+mn-ea"/>
                <a:sym typeface="+mn-lt"/>
              </a:rPr>
              <a:t>苏铅坤</a:t>
            </a:r>
            <a:r>
              <a:rPr lang="en-US" altLang="zh-CN" sz="1400" dirty="0">
                <a:solidFill>
                  <a:schemeClr val="tx1">
                    <a:lumMod val="65000"/>
                    <a:lumOff val="35000"/>
                  </a:schemeClr>
                </a:solidFill>
                <a:cs typeface="+mn-ea"/>
                <a:sym typeface="+mn-lt"/>
              </a:rPr>
              <a:t> </a:t>
            </a:r>
            <a:endParaRPr lang="zh-CN" altLang="en-US" sz="1400" dirty="0">
              <a:solidFill>
                <a:schemeClr val="tx1">
                  <a:lumMod val="65000"/>
                  <a:lumOff val="35000"/>
                </a:schemeClr>
              </a:solidFill>
              <a:cs typeface="+mn-ea"/>
              <a:sym typeface="+mn-lt"/>
            </a:endParaRPr>
          </a:p>
        </p:txBody>
      </p:sp>
      <p:sp>
        <p:nvSpPr>
          <p:cNvPr id="7" name="文本框 6"/>
          <p:cNvSpPr txBox="1"/>
          <p:nvPr userDrawn="1"/>
        </p:nvSpPr>
        <p:spPr>
          <a:xfrm>
            <a:off x="4605338" y="2254980"/>
            <a:ext cx="2980055" cy="768350"/>
          </a:xfrm>
          <a:prstGeom prst="rect">
            <a:avLst/>
          </a:prstGeom>
          <a:noFill/>
        </p:spPr>
        <p:txBody>
          <a:bodyPr wrap="none" rtlCol="0">
            <a:spAutoFit/>
          </a:bodyPr>
          <a:lstStyle/>
          <a:p>
            <a:pPr algn="ctr"/>
            <a:r>
              <a:rPr lang="zh-CN" altLang="en-US" sz="4400" b="1" dirty="0">
                <a:solidFill>
                  <a:srgbClr val="223262"/>
                </a:solidFill>
                <a:cs typeface="+mn-ea"/>
                <a:sym typeface="+mn-lt"/>
              </a:rPr>
              <a:t>计算机网络</a:t>
            </a:r>
          </a:p>
        </p:txBody>
      </p:sp>
      <p:sp>
        <p:nvSpPr>
          <p:cNvPr id="10" name="文本占位符 2"/>
          <p:cNvSpPr>
            <a:spLocks noGrp="1"/>
          </p:cNvSpPr>
          <p:nvPr>
            <p:ph type="body" idx="1"/>
          </p:nvPr>
        </p:nvSpPr>
        <p:spPr>
          <a:xfrm>
            <a:off x="4807267" y="5125994"/>
            <a:ext cx="2576195" cy="446405"/>
          </a:xfrm>
          <a:prstGeom prst="rect">
            <a:avLst/>
          </a:prstGeom>
        </p:spPr>
        <p:txBody>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Title 2"/>
          <p:cNvSpPr>
            <a:spLocks noGrp="1"/>
          </p:cNvSpPr>
          <p:nvPr>
            <p:ph type="title"/>
          </p:nvPr>
        </p:nvSpPr>
        <p:spPr>
          <a:xfrm>
            <a:off x="314325" y="283210"/>
            <a:ext cx="10939780" cy="908685"/>
          </a:xfrm>
        </p:spPr>
        <p:txBody>
          <a:bodyPr/>
          <a:lstStyle>
            <a:lvl1pPr algn="l">
              <a:defRPr sz="4400">
                <a:latin typeface="+mn-ea"/>
              </a:defRPr>
            </a:lvl1pPr>
          </a:lstStyle>
          <a:p>
            <a:r>
              <a:rPr lang="en-US"/>
              <a:t>Click to edit Master title style</a:t>
            </a:r>
          </a:p>
        </p:txBody>
      </p:sp>
      <p:pic>
        <p:nvPicPr>
          <p:cNvPr id="4" name="Picture 3"/>
          <p:cNvPicPr>
            <a:picLocks noChangeAspect="1"/>
          </p:cNvPicPr>
          <p:nvPr userDrawn="1"/>
        </p:nvPicPr>
        <p:blipFill>
          <a:blip r:embed="rId2"/>
          <a:stretch>
            <a:fillRect/>
          </a:stretch>
        </p:blipFill>
        <p:spPr>
          <a:xfrm>
            <a:off x="8749030" y="2147570"/>
            <a:ext cx="2946400" cy="2857500"/>
          </a:xfrm>
          <a:prstGeom prst="rect">
            <a:avLst/>
          </a:prstGeom>
        </p:spPr>
      </p:pic>
      <p:sp>
        <p:nvSpPr>
          <p:cNvPr id="6" name="内容占位符 2"/>
          <p:cNvSpPr>
            <a:spLocks noGrp="1"/>
          </p:cNvSpPr>
          <p:nvPr>
            <p:ph idx="1"/>
          </p:nvPr>
        </p:nvSpPr>
        <p:spPr>
          <a:xfrm>
            <a:off x="216535" y="1217295"/>
            <a:ext cx="8187055" cy="5389880"/>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345" y="245110"/>
            <a:ext cx="10515600" cy="735330"/>
          </a:xfrm>
        </p:spPr>
        <p:txBody>
          <a:bodyPr/>
          <a:lstStyle>
            <a:lvl1pPr>
              <a:defRPr>
                <a:latin typeface="+mn-ea"/>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p:spPr>
        <p:txBody>
          <a:bodyPr/>
          <a:lstStyle/>
          <a:p>
            <a:r>
              <a:rPr lang="en-US"/>
              <a:t>苏铅坤</a:t>
            </a:r>
          </a:p>
        </p:txBody>
      </p:sp>
      <p:sp>
        <p:nvSpPr>
          <p:cNvPr id="4" name="Footer Placeholder 3"/>
          <p:cNvSpPr>
            <a:spLocks noGrp="1"/>
          </p:cNvSpPr>
          <p:nvPr>
            <p:ph type="ftr" sz="quarter" idx="11"/>
          </p:nvPr>
        </p:nvSpPr>
        <p:spPr>
          <a:xfrm>
            <a:off x="4038600" y="6356350"/>
            <a:ext cx="4114800" cy="365125"/>
          </a:xfrm>
        </p:spPr>
        <p:txBody>
          <a:bodyPr/>
          <a:lstStyle/>
          <a:p>
            <a:r>
              <a:rPr lang="zh-CN" altLang="en-US" dirty="0"/>
              <a:t>计算机网络</a:t>
            </a:r>
            <a:endParaRPr lang="en-US" dirty="0"/>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
        <p:nvSpPr>
          <p:cNvPr id="6" name="内容占位符 2"/>
          <p:cNvSpPr>
            <a:spLocks noGrp="1"/>
          </p:cNvSpPr>
          <p:nvPr>
            <p:ph idx="1"/>
          </p:nvPr>
        </p:nvSpPr>
        <p:spPr>
          <a:xfrm>
            <a:off x="216535" y="1217295"/>
            <a:ext cx="11695430"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0" name="TextBox 12"/>
          <p:cNvSpPr txBox="1"/>
          <p:nvPr userDrawn="1"/>
        </p:nvSpPr>
        <p:spPr>
          <a:xfrm>
            <a:off x="5713096" y="4272880"/>
            <a:ext cx="765810" cy="306705"/>
          </a:xfrm>
          <a:prstGeom prst="rect">
            <a:avLst/>
          </a:prstGeom>
          <a:noFill/>
        </p:spPr>
        <p:txBody>
          <a:bodyPr wrap="none" rtlCol="0">
            <a:spAutoFit/>
          </a:bodyPr>
          <a:lstStyle/>
          <a:p>
            <a:pPr algn="ctr"/>
            <a:r>
              <a:rPr lang="zh-CN" altLang="en-US" sz="1400" dirty="0">
                <a:solidFill>
                  <a:schemeClr val="tx1">
                    <a:lumMod val="65000"/>
                    <a:lumOff val="35000"/>
                  </a:schemeClr>
                </a:solidFill>
                <a:cs typeface="+mn-ea"/>
                <a:sym typeface="+mn-lt"/>
              </a:rPr>
              <a:t>苏铅坤</a:t>
            </a:r>
            <a:r>
              <a:rPr lang="en-US" altLang="zh-CN" sz="1400" dirty="0">
                <a:solidFill>
                  <a:schemeClr val="tx1">
                    <a:lumMod val="65000"/>
                    <a:lumOff val="35000"/>
                  </a:schemeClr>
                </a:solidFill>
                <a:cs typeface="+mn-ea"/>
                <a:sym typeface="+mn-lt"/>
              </a:rPr>
              <a:t> </a:t>
            </a:r>
            <a:endParaRPr lang="zh-CN" altLang="en-US" sz="1400" dirty="0">
              <a:solidFill>
                <a:schemeClr val="tx1">
                  <a:lumMod val="65000"/>
                  <a:lumOff val="35000"/>
                </a:schemeClr>
              </a:solidFill>
              <a:cs typeface="+mn-ea"/>
              <a:sym typeface="+mn-lt"/>
            </a:endParaRPr>
          </a:p>
        </p:txBody>
      </p:sp>
      <p:sp>
        <p:nvSpPr>
          <p:cNvPr id="7" name="文本框 6"/>
          <p:cNvSpPr txBox="1"/>
          <p:nvPr userDrawn="1"/>
        </p:nvSpPr>
        <p:spPr>
          <a:xfrm>
            <a:off x="5227955" y="2254980"/>
            <a:ext cx="1734820" cy="768350"/>
          </a:xfrm>
          <a:prstGeom prst="rect">
            <a:avLst/>
          </a:prstGeom>
          <a:noFill/>
        </p:spPr>
        <p:txBody>
          <a:bodyPr wrap="none" rtlCol="0">
            <a:spAutoFit/>
          </a:bodyPr>
          <a:lstStyle/>
          <a:p>
            <a:pPr algn="ctr"/>
            <a:r>
              <a:rPr lang="en-US" altLang="zh-CN" sz="4400" b="1" dirty="0">
                <a:solidFill>
                  <a:srgbClr val="223262"/>
                </a:solidFill>
                <a:cs typeface="+mn-ea"/>
                <a:sym typeface="+mn-lt"/>
              </a:rPr>
              <a:t>Q &amp; A</a:t>
            </a:r>
          </a:p>
        </p:txBody>
      </p:sp>
      <p:sp>
        <p:nvSpPr>
          <p:cNvPr id="6" name="Text Box 5"/>
          <p:cNvSpPr txBox="1"/>
          <p:nvPr userDrawn="1"/>
        </p:nvSpPr>
        <p:spPr>
          <a:xfrm>
            <a:off x="4424680" y="3417570"/>
            <a:ext cx="3724910" cy="460375"/>
          </a:xfrm>
          <a:prstGeom prst="rect">
            <a:avLst/>
          </a:prstGeom>
          <a:noFill/>
        </p:spPr>
        <p:txBody>
          <a:bodyPr wrap="square" rtlCol="0">
            <a:spAutoFit/>
          </a:bodyPr>
          <a:lstStyle/>
          <a:p>
            <a:r>
              <a:rPr lang="en-US" sz="2400">
                <a:sym typeface="+mn-ea"/>
              </a:rPr>
              <a:t>qiankun.su@jmu.edu.cn</a:t>
            </a:r>
            <a:endParaRPr lang="en-US" sz="2400"/>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zh-CN" altLang="en-US" dirty="0"/>
              <a:t>计算机网络</a:t>
            </a: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231670" y="4007177"/>
            <a:ext cx="775136" cy="230832"/>
          </a:xfrm>
          <a:prstGeom prst="rect">
            <a:avLst/>
          </a:prstGeom>
        </p:spPr>
        <p:txBody>
          <a:bodyPr wrap="square">
            <a:spAutoFit/>
          </a:bodyPr>
          <a:lstStyle/>
          <a:p>
            <a:r>
              <a:rPr lang="en-US" altLang="zh-CN" sz="100" dirty="0">
                <a:solidFill>
                  <a:prstClr val="white"/>
                </a:solidFill>
                <a:latin typeface="Calibri"/>
                <a:ea typeface="SimSun"/>
              </a:rPr>
              <a:t>PPT</a:t>
            </a:r>
            <a:r>
              <a:rPr lang="zh-CN" altLang="en-US" sz="100" dirty="0">
                <a:solidFill>
                  <a:prstClr val="white"/>
                </a:solidFill>
                <a:latin typeface="Calibri"/>
                <a:ea typeface="SimSun"/>
              </a:rPr>
              <a:t>模板下载：</a:t>
            </a:r>
            <a:r>
              <a:rPr lang="en-US" altLang="zh-CN" sz="100" dirty="0">
                <a:solidFill>
                  <a:prstClr val="white"/>
                </a:solidFill>
                <a:latin typeface="Calibri"/>
                <a:ea typeface="SimSun"/>
              </a:rPr>
              <a:t>www.1ppt.com/moban/          </a:t>
            </a:r>
            <a:r>
              <a:rPr lang="zh-CN" altLang="en-US" sz="100" dirty="0">
                <a:solidFill>
                  <a:prstClr val="white"/>
                </a:solidFill>
                <a:latin typeface="Calibri"/>
                <a:ea typeface="SimSun"/>
              </a:rPr>
              <a:t>行业</a:t>
            </a:r>
            <a:r>
              <a:rPr lang="en-US" altLang="zh-CN" sz="100" dirty="0">
                <a:solidFill>
                  <a:prstClr val="white"/>
                </a:solidFill>
                <a:latin typeface="Calibri"/>
                <a:ea typeface="SimSun"/>
              </a:rPr>
              <a:t>PPT</a:t>
            </a:r>
            <a:r>
              <a:rPr lang="zh-CN" altLang="en-US" sz="100" dirty="0">
                <a:solidFill>
                  <a:prstClr val="white"/>
                </a:solidFill>
                <a:latin typeface="Calibri"/>
                <a:ea typeface="SimSun"/>
              </a:rPr>
              <a:t>模板：</a:t>
            </a:r>
            <a:r>
              <a:rPr lang="en-US" altLang="zh-CN" sz="100" dirty="0">
                <a:solidFill>
                  <a:prstClr val="white"/>
                </a:solidFill>
                <a:latin typeface="Calibri"/>
                <a:ea typeface="SimSun"/>
              </a:rPr>
              <a:t>www.1ppt.com/hangye/ </a:t>
            </a:r>
          </a:p>
          <a:p>
            <a:r>
              <a:rPr lang="zh-CN" altLang="en-US" sz="100" dirty="0">
                <a:solidFill>
                  <a:prstClr val="white"/>
                </a:solidFill>
                <a:latin typeface="Calibri"/>
                <a:ea typeface="SimSun"/>
              </a:rPr>
              <a:t>节日</a:t>
            </a:r>
            <a:r>
              <a:rPr lang="en-US" altLang="zh-CN" sz="100" dirty="0">
                <a:solidFill>
                  <a:prstClr val="white"/>
                </a:solidFill>
                <a:latin typeface="Calibri"/>
                <a:ea typeface="SimSun"/>
              </a:rPr>
              <a:t>PPT</a:t>
            </a:r>
            <a:r>
              <a:rPr lang="zh-CN" altLang="en-US" sz="100" dirty="0">
                <a:solidFill>
                  <a:prstClr val="white"/>
                </a:solidFill>
                <a:latin typeface="Calibri"/>
                <a:ea typeface="SimSun"/>
              </a:rPr>
              <a:t>模板：</a:t>
            </a:r>
            <a:r>
              <a:rPr lang="en-US" altLang="zh-CN" sz="100" dirty="0">
                <a:solidFill>
                  <a:prstClr val="white"/>
                </a:solidFill>
                <a:latin typeface="Calibri"/>
                <a:ea typeface="SimSun"/>
              </a:rPr>
              <a:t>www.1ppt.com/jieri/          PPT</a:t>
            </a:r>
            <a:r>
              <a:rPr lang="zh-CN" altLang="en-US" sz="100" dirty="0">
                <a:solidFill>
                  <a:prstClr val="white"/>
                </a:solidFill>
                <a:latin typeface="Calibri"/>
                <a:ea typeface="SimSun"/>
              </a:rPr>
              <a:t>素材：</a:t>
            </a:r>
            <a:r>
              <a:rPr lang="en-US" altLang="zh-CN" sz="100" dirty="0">
                <a:solidFill>
                  <a:prstClr val="white"/>
                </a:solidFill>
                <a:latin typeface="Calibri"/>
                <a:ea typeface="SimSun"/>
              </a:rPr>
              <a:t>www.1ppt.com/sucai/</a:t>
            </a:r>
          </a:p>
          <a:p>
            <a:r>
              <a:rPr lang="en-US" altLang="zh-CN" sz="100" dirty="0">
                <a:solidFill>
                  <a:prstClr val="white"/>
                </a:solidFill>
                <a:latin typeface="Calibri"/>
                <a:ea typeface="SimSun"/>
              </a:rPr>
              <a:t>PPT</a:t>
            </a:r>
            <a:r>
              <a:rPr lang="zh-CN" altLang="en-US" sz="100" dirty="0">
                <a:solidFill>
                  <a:prstClr val="white"/>
                </a:solidFill>
                <a:latin typeface="Calibri"/>
                <a:ea typeface="SimSun"/>
              </a:rPr>
              <a:t>背景图片：</a:t>
            </a:r>
            <a:r>
              <a:rPr lang="en-US" altLang="zh-CN" sz="100" dirty="0">
                <a:solidFill>
                  <a:prstClr val="white"/>
                </a:solidFill>
                <a:latin typeface="Calibri"/>
                <a:ea typeface="SimSun"/>
              </a:rPr>
              <a:t>www.1ppt.com/beijing/        PPT</a:t>
            </a:r>
            <a:r>
              <a:rPr lang="zh-CN" altLang="en-US" sz="100" dirty="0">
                <a:solidFill>
                  <a:prstClr val="white"/>
                </a:solidFill>
                <a:latin typeface="Calibri"/>
                <a:ea typeface="SimSun"/>
              </a:rPr>
              <a:t>图表：</a:t>
            </a:r>
            <a:r>
              <a:rPr lang="en-US" altLang="zh-CN" sz="100" dirty="0">
                <a:solidFill>
                  <a:prstClr val="white"/>
                </a:solidFill>
                <a:latin typeface="Calibri"/>
                <a:ea typeface="SimSun"/>
              </a:rPr>
              <a:t>www.1ppt.com/tubiao/      </a:t>
            </a:r>
          </a:p>
          <a:p>
            <a:r>
              <a:rPr lang="zh-CN" altLang="en-US" sz="100" dirty="0">
                <a:solidFill>
                  <a:prstClr val="white"/>
                </a:solidFill>
                <a:latin typeface="Calibri"/>
                <a:ea typeface="SimSun"/>
              </a:rPr>
              <a:t>精美</a:t>
            </a:r>
            <a:r>
              <a:rPr lang="en-US" altLang="zh-CN" sz="100" dirty="0">
                <a:solidFill>
                  <a:prstClr val="white"/>
                </a:solidFill>
                <a:latin typeface="Calibri"/>
                <a:ea typeface="SimSun"/>
              </a:rPr>
              <a:t>PPT</a:t>
            </a:r>
            <a:r>
              <a:rPr lang="zh-CN" altLang="en-US" sz="100" dirty="0">
                <a:solidFill>
                  <a:prstClr val="white"/>
                </a:solidFill>
                <a:latin typeface="Calibri"/>
                <a:ea typeface="SimSun"/>
              </a:rPr>
              <a:t>下载：</a:t>
            </a:r>
            <a:r>
              <a:rPr lang="en-US" altLang="zh-CN" sz="100" dirty="0">
                <a:solidFill>
                  <a:prstClr val="white"/>
                </a:solidFill>
                <a:latin typeface="Calibri"/>
                <a:ea typeface="SimSun"/>
              </a:rPr>
              <a:t>www.1ppt.com/xiazai/         PPT</a:t>
            </a:r>
            <a:r>
              <a:rPr lang="zh-CN" altLang="en-US" sz="100" dirty="0">
                <a:solidFill>
                  <a:prstClr val="white"/>
                </a:solidFill>
                <a:latin typeface="Calibri"/>
                <a:ea typeface="SimSun"/>
              </a:rPr>
              <a:t>教程： </a:t>
            </a:r>
            <a:r>
              <a:rPr lang="en-US" altLang="zh-CN" sz="100" dirty="0">
                <a:solidFill>
                  <a:prstClr val="white"/>
                </a:solidFill>
                <a:latin typeface="Calibri"/>
                <a:ea typeface="SimSun"/>
              </a:rPr>
              <a:t>www.1ppt.com/powerpoint/      </a:t>
            </a:r>
          </a:p>
          <a:p>
            <a:r>
              <a:rPr lang="en-US" altLang="zh-CN" sz="100" dirty="0">
                <a:solidFill>
                  <a:prstClr val="white"/>
                </a:solidFill>
                <a:latin typeface="Calibri"/>
                <a:ea typeface="SimSun"/>
              </a:rPr>
              <a:t>PPT</a:t>
            </a:r>
            <a:r>
              <a:rPr lang="zh-CN" altLang="en-US" sz="100" dirty="0">
                <a:solidFill>
                  <a:prstClr val="white"/>
                </a:solidFill>
                <a:latin typeface="Calibri"/>
                <a:ea typeface="SimSun"/>
              </a:rPr>
              <a:t>课件：</a:t>
            </a:r>
            <a:r>
              <a:rPr lang="en-US" altLang="zh-CN" sz="100" dirty="0">
                <a:solidFill>
                  <a:prstClr val="white"/>
                </a:solidFill>
                <a:latin typeface="Calibri"/>
                <a:ea typeface="SimSun"/>
              </a:rPr>
              <a:t>www.1ppt.com/kejian/             </a:t>
            </a:r>
            <a:r>
              <a:rPr lang="zh-CN" altLang="en-US" sz="100" dirty="0">
                <a:solidFill>
                  <a:prstClr val="white"/>
                </a:solidFill>
                <a:latin typeface="Calibri"/>
                <a:ea typeface="SimSun"/>
              </a:rPr>
              <a:t>字体下载：</a:t>
            </a:r>
            <a:r>
              <a:rPr lang="en-US" altLang="zh-CN" sz="100" dirty="0">
                <a:solidFill>
                  <a:prstClr val="white"/>
                </a:solidFill>
                <a:latin typeface="Calibri"/>
                <a:ea typeface="SimSun"/>
              </a:rPr>
              <a:t>www.1ppt.com/ziti/</a:t>
            </a:r>
          </a:p>
          <a:p>
            <a:r>
              <a:rPr lang="zh-CN" altLang="en-US" sz="100" dirty="0">
                <a:solidFill>
                  <a:prstClr val="white"/>
                </a:solidFill>
                <a:latin typeface="Calibri"/>
                <a:ea typeface="SimSun"/>
              </a:rPr>
              <a:t>工作总结</a:t>
            </a:r>
            <a:r>
              <a:rPr lang="en-US" altLang="zh-CN" sz="100" dirty="0">
                <a:solidFill>
                  <a:prstClr val="white"/>
                </a:solidFill>
                <a:latin typeface="Calibri"/>
                <a:ea typeface="SimSun"/>
              </a:rPr>
              <a:t>PPT</a:t>
            </a:r>
            <a:r>
              <a:rPr lang="zh-CN" altLang="en-US" sz="100" dirty="0">
                <a:solidFill>
                  <a:prstClr val="white"/>
                </a:solidFill>
                <a:latin typeface="Calibri"/>
                <a:ea typeface="SimSun"/>
              </a:rPr>
              <a:t>：</a:t>
            </a:r>
            <a:r>
              <a:rPr lang="en-US" altLang="zh-CN" sz="100" dirty="0">
                <a:solidFill>
                  <a:prstClr val="white"/>
                </a:solidFill>
                <a:latin typeface="Calibri"/>
                <a:ea typeface="SimSun"/>
              </a:rPr>
              <a:t>www.1ppt.com/xiazai/zongjie/ </a:t>
            </a:r>
            <a:r>
              <a:rPr lang="zh-CN" altLang="en-US" sz="100" dirty="0">
                <a:solidFill>
                  <a:prstClr val="white"/>
                </a:solidFill>
                <a:latin typeface="Calibri"/>
                <a:ea typeface="SimSun"/>
              </a:rPr>
              <a:t>工作计划：</a:t>
            </a:r>
            <a:r>
              <a:rPr lang="en-US" altLang="zh-CN" sz="100" dirty="0">
                <a:solidFill>
                  <a:prstClr val="white"/>
                </a:solidFill>
                <a:latin typeface="Calibri"/>
                <a:ea typeface="SimSun"/>
              </a:rPr>
              <a:t>www.1ppt.com/xiazai/jihua/</a:t>
            </a:r>
          </a:p>
          <a:p>
            <a:r>
              <a:rPr lang="zh-CN" altLang="en-US" sz="100" dirty="0">
                <a:solidFill>
                  <a:prstClr val="white"/>
                </a:solidFill>
                <a:latin typeface="Calibri"/>
                <a:ea typeface="SimSun"/>
              </a:rPr>
              <a:t>商务</a:t>
            </a:r>
            <a:r>
              <a:rPr lang="en-US" altLang="zh-CN" sz="100" dirty="0">
                <a:solidFill>
                  <a:prstClr val="white"/>
                </a:solidFill>
                <a:latin typeface="Calibri"/>
                <a:ea typeface="SimSun"/>
              </a:rPr>
              <a:t>PPT</a:t>
            </a:r>
            <a:r>
              <a:rPr lang="zh-CN" altLang="en-US" sz="100" dirty="0">
                <a:solidFill>
                  <a:prstClr val="white"/>
                </a:solidFill>
                <a:latin typeface="Calibri"/>
                <a:ea typeface="SimSun"/>
              </a:rPr>
              <a:t>模板：</a:t>
            </a:r>
            <a:r>
              <a:rPr lang="en-US" altLang="zh-CN" sz="100" dirty="0">
                <a:solidFill>
                  <a:prstClr val="white"/>
                </a:solidFill>
                <a:latin typeface="Calibri"/>
                <a:ea typeface="SimSun"/>
              </a:rPr>
              <a:t>www.1ppt.com/moban/shangwu/  </a:t>
            </a:r>
            <a:r>
              <a:rPr lang="zh-CN" altLang="en-US" sz="100" dirty="0">
                <a:solidFill>
                  <a:prstClr val="white"/>
                </a:solidFill>
                <a:latin typeface="Calibri"/>
                <a:ea typeface="SimSun"/>
              </a:rPr>
              <a:t>个人简历</a:t>
            </a:r>
            <a:r>
              <a:rPr lang="en-US" altLang="zh-CN" sz="100" dirty="0">
                <a:solidFill>
                  <a:prstClr val="white"/>
                </a:solidFill>
                <a:latin typeface="Calibri"/>
                <a:ea typeface="SimSun"/>
              </a:rPr>
              <a:t>PPT</a:t>
            </a:r>
            <a:r>
              <a:rPr lang="zh-CN" altLang="en-US" sz="100" dirty="0">
                <a:solidFill>
                  <a:prstClr val="white"/>
                </a:solidFill>
                <a:latin typeface="Calibri"/>
                <a:ea typeface="SimSun"/>
              </a:rPr>
              <a:t>：</a:t>
            </a:r>
            <a:r>
              <a:rPr lang="en-US" altLang="zh-CN" sz="100" dirty="0">
                <a:solidFill>
                  <a:prstClr val="white"/>
                </a:solidFill>
                <a:latin typeface="Calibri"/>
                <a:ea typeface="SimSun"/>
              </a:rPr>
              <a:t>www.1ppt.com/xiazai/jianli/  </a:t>
            </a:r>
          </a:p>
          <a:p>
            <a:r>
              <a:rPr lang="zh-CN" altLang="en-US" sz="100" dirty="0">
                <a:solidFill>
                  <a:prstClr val="white"/>
                </a:solidFill>
                <a:latin typeface="Calibri"/>
                <a:ea typeface="SimSun"/>
              </a:rPr>
              <a:t>毕业答辩</a:t>
            </a:r>
            <a:r>
              <a:rPr lang="en-US" altLang="zh-CN" sz="100" dirty="0">
                <a:solidFill>
                  <a:prstClr val="white"/>
                </a:solidFill>
                <a:latin typeface="Calibri"/>
                <a:ea typeface="SimSun"/>
              </a:rPr>
              <a:t>PPT</a:t>
            </a:r>
            <a:r>
              <a:rPr lang="zh-CN" altLang="en-US" sz="100" dirty="0">
                <a:solidFill>
                  <a:prstClr val="white"/>
                </a:solidFill>
                <a:latin typeface="Calibri"/>
                <a:ea typeface="SimSun"/>
              </a:rPr>
              <a:t>：</a:t>
            </a:r>
            <a:r>
              <a:rPr lang="en-US" altLang="zh-CN" sz="100" dirty="0">
                <a:solidFill>
                  <a:prstClr val="white"/>
                </a:solidFill>
                <a:latin typeface="Calibri"/>
                <a:ea typeface="SimSun"/>
              </a:rPr>
              <a:t>www.1ppt.com/xiazai/dabian/  </a:t>
            </a:r>
            <a:r>
              <a:rPr lang="zh-CN" altLang="en-US" sz="100" dirty="0">
                <a:solidFill>
                  <a:prstClr val="white"/>
                </a:solidFill>
                <a:latin typeface="Calibri"/>
                <a:ea typeface="SimSun"/>
              </a:rPr>
              <a:t>工作汇报</a:t>
            </a:r>
            <a:r>
              <a:rPr lang="en-US" altLang="zh-CN" sz="100" dirty="0">
                <a:solidFill>
                  <a:prstClr val="white"/>
                </a:solidFill>
                <a:latin typeface="Calibri"/>
                <a:ea typeface="SimSun"/>
              </a:rPr>
              <a:t>PPT</a:t>
            </a:r>
            <a:r>
              <a:rPr lang="zh-CN" altLang="en-US" sz="100" dirty="0">
                <a:solidFill>
                  <a:prstClr val="white"/>
                </a:solidFill>
                <a:latin typeface="Calibri"/>
                <a:ea typeface="SimSun"/>
              </a:rPr>
              <a:t>：</a:t>
            </a:r>
            <a:r>
              <a:rPr lang="en-US" altLang="zh-CN" sz="100" dirty="0">
                <a:solidFill>
                  <a:prstClr val="white"/>
                </a:solidFill>
                <a:latin typeface="Calibri"/>
                <a:ea typeface="SimSun"/>
              </a:rPr>
              <a:t>www.1ppt.com/xiazai/huibao/    </a:t>
            </a:r>
          </a:p>
          <a:p>
            <a:r>
              <a:rPr lang="en-US" altLang="zh-CN" sz="100" dirty="0">
                <a:solidFill>
                  <a:prstClr val="white"/>
                </a:solidFill>
                <a:latin typeface="Calibri"/>
                <a:ea typeface="SimSun"/>
              </a:rPr>
              <a:t> </a:t>
            </a:r>
          </a:p>
        </p:txBody>
      </p:sp>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r>
              <a:rPr lang="zh-CN" altLang="en-US" dirty="0"/>
              <a:t>计算机网络</a:t>
            </a: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r>
              <a:rPr lang="zh-CN" altLang="en-US" dirty="0"/>
              <a:t>计算机网络</a:t>
            </a: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r>
              <a:rPr lang="zh-CN" altLang="en-US" dirty="0"/>
              <a:t>计算机网络</a:t>
            </a: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r>
              <a:rPr lang="zh-CN" altLang="en-US"/>
              <a:t>苏铅坤</a:t>
            </a: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r>
              <a:rPr lang="zh-CN" altLang="en-US" dirty="0"/>
              <a:t>计算机网络</a:t>
            </a: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12" name="Rectangle 11"/>
          <p:cNvSpPr/>
          <p:nvPr userDrawn="1"/>
        </p:nvSpPr>
        <p:spPr>
          <a:xfrm>
            <a:off x="-13970" y="6306820"/>
            <a:ext cx="12213590"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0" y="-1905"/>
            <a:ext cx="12199620" cy="111950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输入标题内容</a:t>
            </a:r>
            <a:endParaRPr lang="zh-CN" altLang="en-US"/>
          </a:p>
        </p:txBody>
      </p:sp>
      <p:sp>
        <p:nvSpPr>
          <p:cNvPr id="3" name="内容占位符 2"/>
          <p:cNvSpPr>
            <a:spLocks noGrp="1"/>
          </p:cNvSpPr>
          <p:nvPr>
            <p:ph idx="1"/>
          </p:nvPr>
        </p:nvSpPr>
        <p:spPr>
          <a:xfrm>
            <a:off x="215900" y="1217295"/>
            <a:ext cx="11778615"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dirty="0"/>
              <a:t>计算机网络</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0627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90964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3"/>
          <p:cNvSpPr>
            <a:spLocks noGrp="1"/>
          </p:cNvSpPr>
          <p:nvPr>
            <p:ph type="ftr" sz="quarter" idx="10"/>
          </p:nvPr>
        </p:nvSpPr>
        <p:spPr>
          <a:xfrm>
            <a:off x="520700" y="6356350"/>
            <a:ext cx="11150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rPr>
              <a:t>计算机网络</a:t>
            </a:r>
            <a:endParaRPr kumimoji="0" lang="en-US"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矩形 1"/>
          <p:cNvSpPr/>
          <p:nvPr userDrawn="1"/>
        </p:nvSpPr>
        <p:spPr>
          <a:xfrm>
            <a:off x="0" y="1150"/>
            <a:ext cx="3720973" cy="685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userDrawn="1"/>
        </p:nvSpPr>
        <p:spPr>
          <a:xfrm>
            <a:off x="5788614" y="1574057"/>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1</a:t>
            </a:r>
            <a:endParaRPr lang="zh-CN" altLang="en-US" sz="3600" dirty="0">
              <a:latin typeface="+mj-lt"/>
              <a:ea typeface="Arial Unicode MS" panose="020B0604020202020204" charset="-122"/>
              <a:cs typeface="Arial Unicode MS" panose="020B0604020202020204" charset="-122"/>
            </a:endParaRPr>
          </a:p>
        </p:txBody>
      </p:sp>
      <p:sp>
        <p:nvSpPr>
          <p:cNvPr id="69" name="圆角矩形 68"/>
          <p:cNvSpPr/>
          <p:nvPr userDrawn="1"/>
        </p:nvSpPr>
        <p:spPr>
          <a:xfrm>
            <a:off x="6669405" y="1574165"/>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71" name="圆角矩形 70"/>
          <p:cNvSpPr/>
          <p:nvPr userDrawn="1"/>
        </p:nvSpPr>
        <p:spPr>
          <a:xfrm>
            <a:off x="5788614" y="2410074"/>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2</a:t>
            </a:r>
            <a:endParaRPr lang="zh-CN" altLang="en-US" sz="3600" dirty="0">
              <a:latin typeface="+mj-lt"/>
              <a:ea typeface="Arial Unicode MS" panose="020B0604020202020204" charset="-122"/>
              <a:cs typeface="Arial Unicode MS" panose="020B0604020202020204" charset="-122"/>
            </a:endParaRPr>
          </a:p>
        </p:txBody>
      </p:sp>
      <p:sp>
        <p:nvSpPr>
          <p:cNvPr id="73" name="圆角矩形 72"/>
          <p:cNvSpPr/>
          <p:nvPr userDrawn="1"/>
        </p:nvSpPr>
        <p:spPr>
          <a:xfrm>
            <a:off x="6645910" y="2409825"/>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75" name="圆角矩形 74"/>
          <p:cNvSpPr/>
          <p:nvPr userDrawn="1"/>
        </p:nvSpPr>
        <p:spPr>
          <a:xfrm>
            <a:off x="5788614" y="3295467"/>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3</a:t>
            </a:r>
            <a:endParaRPr lang="zh-CN" altLang="en-US" sz="3600" dirty="0">
              <a:latin typeface="+mj-lt"/>
              <a:ea typeface="Arial Unicode MS" panose="020B0604020202020204" charset="-122"/>
              <a:cs typeface="Arial Unicode MS" panose="020B0604020202020204" charset="-122"/>
            </a:endParaRPr>
          </a:p>
        </p:txBody>
      </p:sp>
      <p:sp>
        <p:nvSpPr>
          <p:cNvPr id="77" name="圆角矩形 76"/>
          <p:cNvSpPr/>
          <p:nvPr userDrawn="1"/>
        </p:nvSpPr>
        <p:spPr>
          <a:xfrm>
            <a:off x="6669405" y="3295650"/>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79" name="圆角矩形 78"/>
          <p:cNvSpPr/>
          <p:nvPr userDrawn="1"/>
        </p:nvSpPr>
        <p:spPr>
          <a:xfrm>
            <a:off x="5788614" y="4179877"/>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4</a:t>
            </a:r>
            <a:endParaRPr lang="zh-CN" altLang="en-US" sz="3600" dirty="0">
              <a:latin typeface="+mj-lt"/>
              <a:ea typeface="Arial Unicode MS" panose="020B0604020202020204" charset="-122"/>
              <a:cs typeface="Arial Unicode MS" panose="020B0604020202020204" charset="-122"/>
            </a:endParaRPr>
          </a:p>
        </p:txBody>
      </p:sp>
      <p:sp>
        <p:nvSpPr>
          <p:cNvPr id="81" name="圆角矩形 80"/>
          <p:cNvSpPr/>
          <p:nvPr userDrawn="1"/>
        </p:nvSpPr>
        <p:spPr>
          <a:xfrm>
            <a:off x="6669405" y="4179570"/>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83" name="圆角矩形 82"/>
          <p:cNvSpPr/>
          <p:nvPr userDrawn="1"/>
        </p:nvSpPr>
        <p:spPr>
          <a:xfrm>
            <a:off x="5788743" y="5056001"/>
            <a:ext cx="512660" cy="51123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8" tIns="60914" rIns="121828" bIns="60914" anchor="ctr"/>
          <a:lstStyle/>
          <a:p>
            <a:pPr algn="ctr">
              <a:defRPr/>
            </a:pPr>
            <a:r>
              <a:rPr lang="en-US" altLang="zh-CN" sz="3600" dirty="0">
                <a:latin typeface="+mj-lt"/>
                <a:ea typeface="Arial Unicode MS" panose="020B0604020202020204" charset="-122"/>
                <a:cs typeface="Arial Unicode MS" panose="020B0604020202020204" charset="-122"/>
              </a:rPr>
              <a:t>5</a:t>
            </a:r>
            <a:endParaRPr lang="zh-CN" altLang="en-US" sz="3600" dirty="0">
              <a:latin typeface="+mj-lt"/>
              <a:ea typeface="Arial Unicode MS" panose="020B0604020202020204" charset="-122"/>
              <a:cs typeface="Arial Unicode MS" panose="020B0604020202020204" charset="-122"/>
            </a:endParaRPr>
          </a:p>
        </p:txBody>
      </p:sp>
      <p:sp>
        <p:nvSpPr>
          <p:cNvPr id="85" name="圆角矩形 84"/>
          <p:cNvSpPr/>
          <p:nvPr userDrawn="1"/>
        </p:nvSpPr>
        <p:spPr>
          <a:xfrm>
            <a:off x="6669405" y="5055870"/>
            <a:ext cx="3740150" cy="5111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charset="-122"/>
              <a:cs typeface="Arial Unicode MS" panose="020B0604020202020204" charset="-122"/>
            </a:endParaRPr>
          </a:p>
        </p:txBody>
      </p:sp>
      <p:sp>
        <p:nvSpPr>
          <p:cNvPr id="87" name="TextBox 86"/>
          <p:cNvSpPr txBox="1"/>
          <p:nvPr userDrawn="1"/>
        </p:nvSpPr>
        <p:spPr>
          <a:xfrm>
            <a:off x="338359" y="2219563"/>
            <a:ext cx="2805024" cy="1351280"/>
          </a:xfrm>
          <a:prstGeom prst="rect">
            <a:avLst/>
          </a:prstGeom>
          <a:noFill/>
        </p:spPr>
        <p:txBody>
          <a:bodyPr wrap="square" lIns="121816" tIns="60906" rIns="121816" bIns="60906">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7" name="文本占位符 3"/>
          <p:cNvSpPr>
            <a:spLocks noGrp="1"/>
          </p:cNvSpPr>
          <p:nvPr>
            <p:ph type="body" sz="half" idx="2"/>
          </p:nvPr>
        </p:nvSpPr>
        <p:spPr>
          <a:xfrm>
            <a:off x="6975475" y="1657985"/>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9" name="文本占位符 3"/>
          <p:cNvSpPr>
            <a:spLocks noGrp="1"/>
          </p:cNvSpPr>
          <p:nvPr>
            <p:ph type="body" sz="half" idx="14"/>
          </p:nvPr>
        </p:nvSpPr>
        <p:spPr>
          <a:xfrm>
            <a:off x="6998970" y="3343275"/>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 name="文本占位符 3"/>
          <p:cNvSpPr>
            <a:spLocks noGrp="1"/>
          </p:cNvSpPr>
          <p:nvPr>
            <p:ph type="body" sz="half" idx="15"/>
          </p:nvPr>
        </p:nvSpPr>
        <p:spPr>
          <a:xfrm>
            <a:off x="6998970" y="4227195"/>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1" name="文本占位符 3"/>
          <p:cNvSpPr>
            <a:spLocks noGrp="1"/>
          </p:cNvSpPr>
          <p:nvPr>
            <p:ph type="body" sz="half" idx="16"/>
          </p:nvPr>
        </p:nvSpPr>
        <p:spPr>
          <a:xfrm>
            <a:off x="6998970" y="5103495"/>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2" name="文本占位符 3"/>
          <p:cNvSpPr>
            <a:spLocks noGrp="1"/>
          </p:cNvSpPr>
          <p:nvPr>
            <p:ph type="body" sz="half" idx="17"/>
          </p:nvPr>
        </p:nvSpPr>
        <p:spPr>
          <a:xfrm>
            <a:off x="6975475" y="2480310"/>
            <a:ext cx="3308985" cy="440690"/>
          </a:xfrm>
          <a:prstGeom prst="rect">
            <a:avLst/>
          </a:prstGeom>
        </p:spPr>
        <p:txBody>
          <a:bodyPr/>
          <a:lstStyle>
            <a:lvl1pPr marL="0" indent="0">
              <a:buNone/>
              <a:defRPr sz="2000" b="1">
                <a:solidFill>
                  <a:schemeClr val="bg1"/>
                </a:solidFill>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Title 2"/>
          <p:cNvSpPr>
            <a:spLocks noGrp="1"/>
          </p:cNvSpPr>
          <p:nvPr>
            <p:ph type="title"/>
          </p:nvPr>
        </p:nvSpPr>
        <p:spPr>
          <a:xfrm>
            <a:off x="314325" y="2878455"/>
            <a:ext cx="6732905" cy="1069975"/>
          </a:xfrm>
        </p:spPr>
        <p:txBody>
          <a:bodyPr/>
          <a:lstStyle>
            <a:lvl1pPr algn="ctr">
              <a:defRPr sz="3800">
                <a:latin typeface="+mn-ea"/>
              </a:defRPr>
            </a:lvl1pPr>
          </a:lstStyle>
          <a:p>
            <a:r>
              <a:rPr lang="en-US"/>
              <a:t>Click to edit Master title style</a:t>
            </a:r>
          </a:p>
        </p:txBody>
      </p:sp>
      <p:pic>
        <p:nvPicPr>
          <p:cNvPr id="5" name="图片 4">
            <a:extLst>
              <a:ext uri="{FF2B5EF4-FFF2-40B4-BE49-F238E27FC236}">
                <a16:creationId xmlns:a16="http://schemas.microsoft.com/office/drawing/2014/main" id="{E32BAA8E-C70D-3B14-47AE-BC41FE039F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2160" y="1344847"/>
            <a:ext cx="4266849" cy="4266849"/>
          </a:xfrm>
          <a:prstGeom prst="rect">
            <a:avLst/>
          </a:prstGeom>
        </p:spPr>
      </p:pic>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自由: 形状 1"/>
          <p:cNvSpPr/>
          <p:nvPr userDrawn="1"/>
        </p:nvSpPr>
        <p:spPr bwMode="auto">
          <a:xfrm rot="10800000">
            <a:off x="3397230" y="2635896"/>
            <a:ext cx="8794770" cy="1971348"/>
          </a:xfrm>
          <a:custGeom>
            <a:avLst/>
            <a:gdLst>
              <a:gd name="connsiteX0" fmla="*/ 8142861 w 8794770"/>
              <a:gd name="connsiteY0" fmla="*/ 1971348 h 1971348"/>
              <a:gd name="connsiteX1" fmla="*/ 7474830 w 8794770"/>
              <a:gd name="connsiteY1" fmla="*/ 1971348 h 1971348"/>
              <a:gd name="connsiteX2" fmla="*/ 7236982 w 8794770"/>
              <a:gd name="connsiteY2" fmla="*/ 1971348 h 1971348"/>
              <a:gd name="connsiteX3" fmla="*/ 0 w 8794770"/>
              <a:gd name="connsiteY3" fmla="*/ 1971348 h 1971348"/>
              <a:gd name="connsiteX4" fmla="*/ 0 w 8794770"/>
              <a:gd name="connsiteY4" fmla="*/ 0 h 1971348"/>
              <a:gd name="connsiteX5" fmla="*/ 7236982 w 8794770"/>
              <a:gd name="connsiteY5" fmla="*/ 0 h 1971348"/>
              <a:gd name="connsiteX6" fmla="*/ 7474830 w 8794770"/>
              <a:gd name="connsiteY6" fmla="*/ 0 h 1971348"/>
              <a:gd name="connsiteX7" fmla="*/ 7535993 w 8794770"/>
              <a:gd name="connsiteY7" fmla="*/ 0 h 1971348"/>
              <a:gd name="connsiteX8" fmla="*/ 8142861 w 8794770"/>
              <a:gd name="connsiteY8" fmla="*/ 0 h 1971348"/>
              <a:gd name="connsiteX9" fmla="*/ 8317566 w 8794770"/>
              <a:gd name="connsiteY9" fmla="*/ 100348 h 1971348"/>
              <a:gd name="connsiteX10" fmla="*/ 8770506 w 8794770"/>
              <a:gd name="connsiteY10" fmla="*/ 885326 h 1971348"/>
              <a:gd name="connsiteX11" fmla="*/ 8770506 w 8794770"/>
              <a:gd name="connsiteY11" fmla="*/ 1086022 h 1971348"/>
              <a:gd name="connsiteX12" fmla="*/ 8317566 w 8794770"/>
              <a:gd name="connsiteY12" fmla="*/ 1871000 h 1971348"/>
              <a:gd name="connsiteX13" fmla="*/ 8142861 w 8794770"/>
              <a:gd name="connsiteY13" fmla="*/ 1971348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4770" h="1971348">
                <a:moveTo>
                  <a:pt x="8142861" y="1971348"/>
                </a:moveTo>
                <a:lnTo>
                  <a:pt x="7474830" y="1971348"/>
                </a:lnTo>
                <a:lnTo>
                  <a:pt x="7236982" y="1971348"/>
                </a:lnTo>
                <a:lnTo>
                  <a:pt x="0" y="1971348"/>
                </a:lnTo>
                <a:lnTo>
                  <a:pt x="0" y="0"/>
                </a:lnTo>
                <a:lnTo>
                  <a:pt x="7236982" y="0"/>
                </a:lnTo>
                <a:lnTo>
                  <a:pt x="7474830" y="0"/>
                </a:lnTo>
                <a:lnTo>
                  <a:pt x="7535993" y="0"/>
                </a:lnTo>
                <a:cubicBezTo>
                  <a:pt x="8142861" y="0"/>
                  <a:pt x="8142861" y="0"/>
                  <a:pt x="8142861" y="0"/>
                </a:cubicBezTo>
                <a:cubicBezTo>
                  <a:pt x="8207567" y="0"/>
                  <a:pt x="8285213" y="45318"/>
                  <a:pt x="8317566" y="100348"/>
                </a:cubicBezTo>
                <a:cubicBezTo>
                  <a:pt x="8770506" y="885326"/>
                  <a:pt x="8770506" y="885326"/>
                  <a:pt x="8770506" y="885326"/>
                </a:cubicBezTo>
                <a:cubicBezTo>
                  <a:pt x="8802859" y="940356"/>
                  <a:pt x="8802859" y="1030992"/>
                  <a:pt x="8770506" y="1086022"/>
                </a:cubicBezTo>
                <a:cubicBezTo>
                  <a:pt x="8317566" y="1871000"/>
                  <a:pt x="8317566" y="1871000"/>
                  <a:pt x="8317566" y="1871000"/>
                </a:cubicBezTo>
                <a:cubicBezTo>
                  <a:pt x="8285213" y="1926030"/>
                  <a:pt x="8207567" y="1971348"/>
                  <a:pt x="8142861" y="1971348"/>
                </a:cubicBezTo>
                <a:close/>
              </a:path>
            </a:pathLst>
          </a:custGeom>
          <a:solidFill>
            <a:srgbClr val="262626"/>
          </a:solidFill>
          <a:ln w="15875">
            <a:noFill/>
          </a:ln>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7" name="自由: 形状 2"/>
          <p:cNvSpPr/>
          <p:nvPr userDrawn="1"/>
        </p:nvSpPr>
        <p:spPr>
          <a:xfrm>
            <a:off x="-5080" y="2635895"/>
            <a:ext cx="3381456" cy="1971348"/>
          </a:xfrm>
          <a:custGeom>
            <a:avLst/>
            <a:gdLst>
              <a:gd name="connsiteX0" fmla="*/ 0 w 3381456"/>
              <a:gd name="connsiteY0" fmla="*/ 0 h 1971348"/>
              <a:gd name="connsiteX1" fmla="*/ 1824880 w 3381456"/>
              <a:gd name="connsiteY1" fmla="*/ 0 h 1971348"/>
              <a:gd name="connsiteX2" fmla="*/ 2061110 w 3381456"/>
              <a:gd name="connsiteY2" fmla="*/ 0 h 1971348"/>
              <a:gd name="connsiteX3" fmla="*/ 2730760 w 3381456"/>
              <a:gd name="connsiteY3" fmla="*/ 0 h 1971348"/>
              <a:gd name="connsiteX4" fmla="*/ 2905465 w 3381456"/>
              <a:gd name="connsiteY4" fmla="*/ 100348 h 1971348"/>
              <a:gd name="connsiteX5" fmla="*/ 3358405 w 3381456"/>
              <a:gd name="connsiteY5" fmla="*/ 885326 h 1971348"/>
              <a:gd name="connsiteX6" fmla="*/ 3358405 w 3381456"/>
              <a:gd name="connsiteY6" fmla="*/ 1086022 h 1971348"/>
              <a:gd name="connsiteX7" fmla="*/ 2905465 w 3381456"/>
              <a:gd name="connsiteY7" fmla="*/ 1871000 h 1971348"/>
              <a:gd name="connsiteX8" fmla="*/ 2730760 w 3381456"/>
              <a:gd name="connsiteY8" fmla="*/ 1971348 h 1971348"/>
              <a:gd name="connsiteX9" fmla="*/ 1824880 w 3381456"/>
              <a:gd name="connsiteY9" fmla="*/ 1971348 h 1971348"/>
              <a:gd name="connsiteX10" fmla="*/ 1824874 w 3381456"/>
              <a:gd name="connsiteY10" fmla="*/ 1971347 h 1971348"/>
              <a:gd name="connsiteX11" fmla="*/ 0 w 3381456"/>
              <a:gd name="connsiteY11" fmla="*/ 1971347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56" h="1971348">
                <a:moveTo>
                  <a:pt x="0" y="0"/>
                </a:moveTo>
                <a:lnTo>
                  <a:pt x="1824880" y="0"/>
                </a:lnTo>
                <a:lnTo>
                  <a:pt x="2061110" y="0"/>
                </a:lnTo>
                <a:lnTo>
                  <a:pt x="2730760" y="0"/>
                </a:lnTo>
                <a:cubicBezTo>
                  <a:pt x="2793848" y="0"/>
                  <a:pt x="2873112" y="45318"/>
                  <a:pt x="2905465" y="100348"/>
                </a:cubicBezTo>
                <a:cubicBezTo>
                  <a:pt x="3358405" y="885326"/>
                  <a:pt x="3358405" y="885326"/>
                  <a:pt x="3358405" y="885326"/>
                </a:cubicBezTo>
                <a:cubicBezTo>
                  <a:pt x="3389140" y="940356"/>
                  <a:pt x="3389140" y="1030992"/>
                  <a:pt x="3358405" y="1086022"/>
                </a:cubicBezTo>
                <a:cubicBezTo>
                  <a:pt x="2905465" y="1871000"/>
                  <a:pt x="2905465" y="1871000"/>
                  <a:pt x="2905465" y="1871000"/>
                </a:cubicBezTo>
                <a:cubicBezTo>
                  <a:pt x="2873112" y="1926030"/>
                  <a:pt x="2793848" y="1971348"/>
                  <a:pt x="2730760" y="1971348"/>
                </a:cubicBezTo>
                <a:cubicBezTo>
                  <a:pt x="1824880" y="1971348"/>
                  <a:pt x="1824880" y="1971348"/>
                  <a:pt x="1824880" y="1971348"/>
                </a:cubicBezTo>
                <a:lnTo>
                  <a:pt x="1824874" y="1971347"/>
                </a:lnTo>
                <a:lnTo>
                  <a:pt x="0" y="19713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itle 1"/>
          <p:cNvSpPr>
            <a:spLocks noGrp="1"/>
          </p:cNvSpPr>
          <p:nvPr>
            <p:ph type="title"/>
          </p:nvPr>
        </p:nvSpPr>
        <p:spPr>
          <a:xfrm>
            <a:off x="546100" y="3233420"/>
            <a:ext cx="1964055" cy="956310"/>
          </a:xfrm>
        </p:spPr>
        <p:txBody>
          <a:bodyPr/>
          <a:lstStyle>
            <a:lvl1pPr algn="ctr">
              <a:defRPr>
                <a:solidFill>
                  <a:schemeClr val="bg1"/>
                </a:solidFill>
              </a:defRPr>
            </a:lvl1pPr>
          </a:lstStyle>
          <a:p>
            <a:r>
              <a:rPr lang="en-US"/>
              <a:t>Click to edit Master title style</a:t>
            </a:r>
          </a:p>
        </p:txBody>
      </p:sp>
      <p:sp>
        <p:nvSpPr>
          <p:cNvPr id="12" name="文本占位符 2"/>
          <p:cNvSpPr>
            <a:spLocks noGrp="1"/>
          </p:cNvSpPr>
          <p:nvPr>
            <p:ph type="body" idx="1"/>
          </p:nvPr>
        </p:nvSpPr>
        <p:spPr>
          <a:xfrm>
            <a:off x="3881120" y="3232785"/>
            <a:ext cx="8166735" cy="956945"/>
          </a:xfrm>
          <a:prstGeom prst="rect">
            <a:avLst/>
          </a:prstGeom>
        </p:spPr>
        <p:txBody>
          <a:bodyPr/>
          <a:lstStyle>
            <a:lvl1pPr marL="0" indent="0">
              <a:buNone/>
              <a:defRPr kumimoji="0" lang="en-US" sz="4000" b="0" i="0" u="none" strike="noStrike" kern="1200" cap="none" spc="0" normalizeH="0" baseline="0" noProof="1" smtClean="0">
                <a:solidFill>
                  <a:schemeClr val="bg1"/>
                </a:solidFill>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2" name="Rectangle 11"/>
          <p:cNvSpPr/>
          <p:nvPr userDrawn="1"/>
        </p:nvSpPr>
        <p:spPr>
          <a:xfrm>
            <a:off x="635" y="6290945"/>
            <a:ext cx="12198985"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635" y="-16510"/>
            <a:ext cx="12198985" cy="11049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题内容</a:t>
            </a:r>
            <a:endParaRPr lang="zh-CN" altLang="en-US"/>
          </a:p>
        </p:txBody>
      </p:sp>
      <p:sp>
        <p:nvSpPr>
          <p:cNvPr id="3" name="内容占位符 2"/>
          <p:cNvSpPr>
            <a:spLocks noGrp="1"/>
          </p:cNvSpPr>
          <p:nvPr>
            <p:ph idx="1"/>
          </p:nvPr>
        </p:nvSpPr>
        <p:spPr>
          <a:xfrm>
            <a:off x="215900" y="1217295"/>
            <a:ext cx="5283835"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dirty="0"/>
              <a:t>计算机网络</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sp>
        <p:nvSpPr>
          <p:cNvPr id="7" name="内容占位符 2"/>
          <p:cNvSpPr>
            <a:spLocks noGrp="1"/>
          </p:cNvSpPr>
          <p:nvPr>
            <p:ph idx="14"/>
          </p:nvPr>
        </p:nvSpPr>
        <p:spPr>
          <a:xfrm>
            <a:off x="5872480" y="1217295"/>
            <a:ext cx="6008370"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12" name="Rectangle 11"/>
          <p:cNvSpPr/>
          <p:nvPr userDrawn="1"/>
        </p:nvSpPr>
        <p:spPr>
          <a:xfrm>
            <a:off x="635" y="6306820"/>
            <a:ext cx="12198985"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635" y="-16510"/>
            <a:ext cx="12198985" cy="11049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内容</a:t>
            </a:r>
            <a:endParaRPr lang="zh-CN" altLang="en-US"/>
          </a:p>
        </p:txBody>
      </p:sp>
      <p:sp>
        <p:nvSpPr>
          <p:cNvPr id="3" name="内容占位符 2"/>
          <p:cNvSpPr>
            <a:spLocks noGrp="1"/>
          </p:cNvSpPr>
          <p:nvPr>
            <p:ph idx="1"/>
          </p:nvPr>
        </p:nvSpPr>
        <p:spPr>
          <a:xfrm>
            <a:off x="216535" y="1217295"/>
            <a:ext cx="5283835"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dirty="0"/>
              <a:t>计算机网络</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12" name="Rectangle 11"/>
          <p:cNvSpPr/>
          <p:nvPr userDrawn="1"/>
        </p:nvSpPr>
        <p:spPr>
          <a:xfrm>
            <a:off x="635" y="6306820"/>
            <a:ext cx="12198985"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635" y="-16510"/>
            <a:ext cx="12198985" cy="11049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内容</a:t>
            </a:r>
            <a:endParaRPr lang="zh-CN" altLang="en-US"/>
          </a:p>
        </p:txBody>
      </p:sp>
      <p:sp>
        <p:nvSpPr>
          <p:cNvPr id="3" name="内容占位符 2"/>
          <p:cNvSpPr>
            <a:spLocks noGrp="1"/>
          </p:cNvSpPr>
          <p:nvPr>
            <p:ph idx="1"/>
          </p:nvPr>
        </p:nvSpPr>
        <p:spPr>
          <a:xfrm>
            <a:off x="216535" y="1217295"/>
            <a:ext cx="8482965" cy="4959985"/>
          </a:xfrm>
          <a:prstGeom prst="rect">
            <a:avLst/>
          </a:prstGeom>
        </p:spPr>
        <p:txBody>
          <a:bodyPr/>
          <a:lstStyle>
            <a:lvl1pPr marL="458470" indent="-457200" eaLnBrk="1" fontAlgn="auto" latinLnBrk="0" hangingPunct="1">
              <a:lnSpc>
                <a:spcPct val="150000"/>
              </a:lnSpc>
              <a:buFont typeface="Wingdings" panose="05000000000000000000" charset="0"/>
              <a:buChar char="J"/>
              <a:defRPr>
                <a:latin typeface="+mn-ea"/>
                <a:ea typeface="+mn-ea"/>
              </a:defRPr>
            </a:lvl1pPr>
            <a:lvl2pPr marL="833755" indent="-342900" eaLnBrk="1" fontAlgn="auto" latinLnBrk="0" hangingPunct="1">
              <a:lnSpc>
                <a:spcPct val="150000"/>
              </a:lnSpc>
              <a:buSzPct val="80000"/>
              <a:buFont typeface="Wingdings" panose="05000000000000000000" charset="0"/>
              <a:buChar char="¡"/>
              <a:defRPr>
                <a:latin typeface="+mn-ea"/>
                <a:ea typeface="+mn-ea"/>
              </a:defRPr>
            </a:lvl2pPr>
            <a:lvl3pPr marL="1323340" indent="-342900" eaLnBrk="1" fontAlgn="auto" latinLnBrk="0" hangingPunct="1">
              <a:lnSpc>
                <a:spcPct val="150000"/>
              </a:lnSpc>
              <a:buSzPct val="140000"/>
              <a:buFont typeface="Wingdings" panose="05000000000000000000" charset="0"/>
              <a:buChar char=""/>
              <a:defRPr>
                <a:latin typeface="+mn-ea"/>
                <a:ea typeface="+mn-ea"/>
              </a:defRPr>
            </a:lvl3pPr>
            <a:lvl4pPr indent="-227330" eaLnBrk="1" fontAlgn="auto" latinLnBrk="0" hangingPunct="1">
              <a:lnSpc>
                <a:spcPct val="150000"/>
              </a:lnSpc>
              <a:defRPr>
                <a:latin typeface="+mn-ea"/>
                <a:ea typeface="+mn-ea"/>
              </a:defRPr>
            </a:lvl4pPr>
            <a:lvl5pPr indent="-227330" eaLnBrk="1" fontAlgn="auto" latinLnBrk="0" hangingPunct="1">
              <a:lnSpc>
                <a:spcPct val="150000"/>
              </a:lnSpc>
              <a:defRPr>
                <a:latin typeface="+mn-ea"/>
                <a:ea typeface="+mn-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dirty="0"/>
              <a:t>计算机网络</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pic>
        <p:nvPicPr>
          <p:cNvPr id="7" name="Picture 6"/>
          <p:cNvPicPr>
            <a:picLocks noChangeAspect="1"/>
          </p:cNvPicPr>
          <p:nvPr userDrawn="1"/>
        </p:nvPicPr>
        <p:blipFill>
          <a:blip r:embed="rId2"/>
          <a:stretch>
            <a:fillRect/>
          </a:stretch>
        </p:blipFill>
        <p:spPr>
          <a:xfrm>
            <a:off x="8934450" y="2171065"/>
            <a:ext cx="29464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12" name="Rectangle 11"/>
          <p:cNvSpPr/>
          <p:nvPr userDrawn="1"/>
        </p:nvSpPr>
        <p:spPr>
          <a:xfrm>
            <a:off x="635" y="6306820"/>
            <a:ext cx="12198985" cy="55943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635" y="-16510"/>
            <a:ext cx="12198985" cy="11049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endParaRPr>
          </a:p>
        </p:txBody>
      </p:sp>
      <p:sp>
        <p:nvSpPr>
          <p:cNvPr id="2" name="标题 1"/>
          <p:cNvSpPr>
            <a:spLocks noGrp="1"/>
          </p:cNvSpPr>
          <p:nvPr>
            <p:ph type="title" hasCustomPrompt="1"/>
          </p:nvPr>
        </p:nvSpPr>
        <p:spPr>
          <a:xfrm>
            <a:off x="1366520" y="208280"/>
            <a:ext cx="10514330" cy="684530"/>
          </a:xfrm>
          <a:prstGeom prst="rect">
            <a:avLst/>
          </a:prstGeom>
        </p:spPr>
        <p:txBody>
          <a:bodyPr/>
          <a:lstStyle>
            <a:lvl1pPr eaLnBrk="1" fontAlgn="ctr" latinLnBrk="0" hangingPunct="1">
              <a:defRPr>
                <a:solidFill>
                  <a:schemeClr val="bg1"/>
                </a:solidFill>
                <a:latin typeface="+mj-ea"/>
                <a:ea typeface="+mj-ea"/>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mn-ea"/>
              </a:rPr>
              <a:t>入标题内容</a:t>
            </a:r>
            <a:endParaRPr lang="zh-CN" altLang="en-US"/>
          </a:p>
        </p:txBody>
      </p:sp>
      <p:sp>
        <p:nvSpPr>
          <p:cNvPr id="4" name="日期占位符 3"/>
          <p:cNvSpPr>
            <a:spLocks noGrp="1"/>
          </p:cNvSpPr>
          <p:nvPr>
            <p:ph type="dt" sz="half" idx="10"/>
          </p:nvPr>
        </p:nvSpPr>
        <p:spPr>
          <a:xfrm>
            <a:off x="838200" y="6388100"/>
            <a:ext cx="1739265" cy="365125"/>
          </a:xfrm>
          <a:prstGeom prst="rect">
            <a:avLst/>
          </a:prstGeom>
        </p:spPr>
        <p:txBody>
          <a:bodyPr/>
          <a:lstStyle>
            <a:lvl1pPr algn="ctr">
              <a:defRPr>
                <a:solidFill>
                  <a:schemeClr val="bg1"/>
                </a:solidFill>
              </a:defRPr>
            </a:lvl1pPr>
          </a:lstStyle>
          <a:p>
            <a:r>
              <a:rPr lang="zh-CN" altLang="en-US"/>
              <a:t>苏铅坤</a:t>
            </a:r>
          </a:p>
        </p:txBody>
      </p:sp>
      <p:sp>
        <p:nvSpPr>
          <p:cNvPr id="5" name="页脚占位符 4"/>
          <p:cNvSpPr>
            <a:spLocks noGrp="1"/>
          </p:cNvSpPr>
          <p:nvPr>
            <p:ph type="ftr" sz="quarter" idx="11"/>
          </p:nvPr>
        </p:nvSpPr>
        <p:spPr>
          <a:xfrm>
            <a:off x="5104130" y="6388100"/>
            <a:ext cx="3159760" cy="365125"/>
          </a:xfrm>
          <a:prstGeom prst="rect">
            <a:avLst/>
          </a:prstGeom>
        </p:spPr>
        <p:txBody>
          <a:bodyPr/>
          <a:lstStyle>
            <a:lvl1pPr algn="ctr">
              <a:defRPr>
                <a:solidFill>
                  <a:schemeClr val="bg1"/>
                </a:solidFill>
              </a:defRPr>
            </a:lvl1pPr>
          </a:lstStyle>
          <a:p>
            <a:r>
              <a:rPr lang="zh-CN" altLang="en-US" dirty="0"/>
              <a:t>计算机网络</a:t>
            </a:r>
          </a:p>
        </p:txBody>
      </p:sp>
      <p:sp>
        <p:nvSpPr>
          <p:cNvPr id="6" name="灯片编号占位符 5"/>
          <p:cNvSpPr>
            <a:spLocks noGrp="1"/>
          </p:cNvSpPr>
          <p:nvPr>
            <p:ph type="sldNum" sz="quarter" idx="12"/>
          </p:nvPr>
        </p:nvSpPr>
        <p:spPr>
          <a:xfrm>
            <a:off x="11129645" y="6388100"/>
            <a:ext cx="751205" cy="365125"/>
          </a:xfrm>
          <a:prstGeom prst="rect">
            <a:avLst/>
          </a:prstGeom>
        </p:spPr>
        <p:txBody>
          <a:bodyPr/>
          <a:lstStyle>
            <a:lvl1pPr algn="ctr">
              <a:defRPr>
                <a:solidFill>
                  <a:schemeClr val="bg1"/>
                </a:solidFill>
              </a:defRPr>
            </a:lvl1pPr>
          </a:lstStyle>
          <a:p>
            <a:fld id="{4F8BEFBF-5B5F-4BD2-A74A-61A97BF1200E}" type="slidenum">
              <a:rPr lang="zh-CN" altLang="en-US" smtClean="0"/>
              <a:t>‹#›</a:t>
            </a:fld>
            <a:endParaRPr lang="zh-CN" altLang="en-US"/>
          </a:p>
        </p:txBody>
      </p:sp>
      <p:sp>
        <p:nvSpPr>
          <p:cNvPr id="142" name="文本框 17"/>
          <p:cNvSpPr txBox="1"/>
          <p:nvPr userDrawn="1"/>
        </p:nvSpPr>
        <p:spPr>
          <a:xfrm>
            <a:off x="381726" y="248569"/>
            <a:ext cx="771477" cy="461665"/>
          </a:xfrm>
          <a:prstGeom prst="rect">
            <a:avLst/>
          </a:prstGeom>
          <a:noFill/>
        </p:spPr>
        <p:txBody>
          <a:bodyPr wrap="square" rtlCol="0">
            <a:spAutoFit/>
          </a:bodyPr>
          <a:lstStyle/>
          <a:p>
            <a:pPr algn="ctr"/>
            <a:r>
              <a:rPr lang="en-US" altLang="zh-CN" sz="2400" b="1" dirty="0">
                <a:solidFill>
                  <a:schemeClr val="accent1"/>
                </a:solidFill>
                <a:cs typeface="+mn-ea"/>
                <a:sym typeface="+mn-lt"/>
              </a:rPr>
              <a:t>01</a:t>
            </a:r>
            <a:endParaRPr lang="zh-CN" altLang="en-US" sz="3200" b="1" dirty="0">
              <a:solidFill>
                <a:schemeClr val="accent1"/>
              </a:solidFill>
              <a:cs typeface="+mn-ea"/>
              <a:sym typeface="+mn-lt"/>
            </a:endParaRPr>
          </a:p>
        </p:txBody>
      </p:sp>
      <p:grpSp>
        <p:nvGrpSpPr>
          <p:cNvPr id="137" name="组合 136"/>
          <p:cNvGrpSpPr/>
          <p:nvPr userDrawn="1"/>
        </p:nvGrpSpPr>
        <p:grpSpPr>
          <a:xfrm>
            <a:off x="216618" y="172145"/>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0" name="文本占位符 2"/>
          <p:cNvSpPr>
            <a:spLocks noGrp="1"/>
          </p:cNvSpPr>
          <p:nvPr>
            <p:ph type="body" idx="13" hasCustomPrompt="1"/>
          </p:nvPr>
        </p:nvSpPr>
        <p:spPr>
          <a:xfrm>
            <a:off x="412750" y="325120"/>
            <a:ext cx="668655" cy="512445"/>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运输层</a:t>
            </a:r>
          </a:p>
        </p:txBody>
      </p:sp>
      <p:sp>
        <p:nvSpPr>
          <p:cNvPr id="3" name="Text Placeholder 2"/>
          <p:cNvSpPr>
            <a:spLocks noGrp="1"/>
          </p:cNvSpPr>
          <p:nvPr>
            <p:ph type="body" idx="1"/>
          </p:nvPr>
        </p:nvSpPr>
        <p:spPr/>
        <p:txBody>
          <a:bodyPr/>
          <a:lstStyle/>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运输层的端口</a:t>
            </a:r>
          </a:p>
        </p:txBody>
      </p:sp>
      <p:sp>
        <p:nvSpPr>
          <p:cNvPr id="3" name="Content Placeholder 2"/>
          <p:cNvSpPr>
            <a:spLocks noGrp="1"/>
          </p:cNvSpPr>
          <p:nvPr>
            <p:ph idx="1"/>
          </p:nvPr>
        </p:nvSpPr>
        <p:spPr/>
        <p:txBody>
          <a:bodyPr/>
          <a:lstStyle/>
          <a:p>
            <a:r>
              <a:rPr lang="en-US"/>
              <a:t>端口用一个16位</a:t>
            </a:r>
            <a:r>
              <a:rPr lang="zh-CN" altLang="en-US"/>
              <a:t>整数来标识</a:t>
            </a:r>
            <a:endParaRPr lang="en-US"/>
          </a:p>
          <a:p>
            <a:pPr lvl="1"/>
            <a:r>
              <a:rPr lang="en-US"/>
              <a:t>端口号只具有本地意义，即端口号只是为了标志本计算机应用层中的各进程</a:t>
            </a:r>
          </a:p>
          <a:p>
            <a:pPr lvl="1"/>
            <a:r>
              <a:rPr lang="en-US"/>
              <a:t>在互联网中，不同计算机的相同端口号是没有联系的</a:t>
            </a:r>
          </a:p>
          <a:p>
            <a:pPr lvl="1"/>
            <a:endParaRPr lang="en-US"/>
          </a:p>
          <a:p>
            <a:pPr lvl="0"/>
            <a:r>
              <a:rPr lang="en-US"/>
              <a:t>两个计算机中的进程要互相通信</a:t>
            </a:r>
          </a:p>
          <a:p>
            <a:pPr lvl="1"/>
            <a:r>
              <a:rPr lang="en-US"/>
              <a:t>不仅必须知道对方的 IP 地址（为了找到对方的计算机）</a:t>
            </a:r>
          </a:p>
          <a:p>
            <a:pPr lvl="1"/>
            <a:r>
              <a:rPr lang="en-US"/>
              <a:t>而且还要知道对方的端口号（为了找到对方计算机中的应用进程）</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10</a:t>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代码实例</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11</a:t>
            </a:fld>
            <a:endParaRPr lang="zh-CN" altLang="en-US"/>
          </a:p>
        </p:txBody>
      </p:sp>
      <p:pic>
        <p:nvPicPr>
          <p:cNvPr id="8" name="Content Placeholder 7"/>
          <p:cNvPicPr>
            <a:picLocks noGrp="1" noChangeAspect="1"/>
          </p:cNvPicPr>
          <p:nvPr>
            <p:ph idx="1"/>
          </p:nvPr>
        </p:nvPicPr>
        <p:blipFill>
          <a:blip r:embed="rId2"/>
          <a:stretch>
            <a:fillRect/>
          </a:stretch>
        </p:blipFill>
        <p:spPr>
          <a:xfrm>
            <a:off x="150495" y="1188720"/>
            <a:ext cx="8497570" cy="3105785"/>
          </a:xfrm>
          <a:prstGeom prst="rect">
            <a:avLst/>
          </a:prstGeom>
        </p:spPr>
      </p:pic>
      <p:pic>
        <p:nvPicPr>
          <p:cNvPr id="9" name="Picture 8"/>
          <p:cNvPicPr>
            <a:picLocks noChangeAspect="1"/>
          </p:cNvPicPr>
          <p:nvPr/>
        </p:nvPicPr>
        <p:blipFill>
          <a:blip r:embed="rId3"/>
          <a:stretch>
            <a:fillRect/>
          </a:stretch>
        </p:blipFill>
        <p:spPr>
          <a:xfrm>
            <a:off x="4646930" y="3568065"/>
            <a:ext cx="7480935" cy="266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还记得这个例子吗？</a:t>
            </a:r>
          </a:p>
        </p:txBody>
      </p:sp>
      <p:sp>
        <p:nvSpPr>
          <p:cNvPr id="3" name="Content Placeholder 2"/>
          <p:cNvSpPr>
            <a:spLocks noGrp="1"/>
          </p:cNvSpPr>
          <p:nvPr>
            <p:ph idx="1"/>
          </p:nvPr>
        </p:nvSpPr>
        <p:spPr/>
        <p:txBody>
          <a:bodyPr/>
          <a:lstStyle/>
          <a:p>
            <a:endParaRPr lang="en-US"/>
          </a:p>
          <a:p>
            <a:endParaRPr lang="en-US"/>
          </a:p>
          <a:p>
            <a:endParaRPr lang="en-US"/>
          </a:p>
          <a:p>
            <a:endParaRPr lang="en-US"/>
          </a:p>
          <a:p>
            <a:r>
              <a:rPr lang="en-US"/>
              <a:t>https://www.baidu.com/</a:t>
            </a:r>
          </a:p>
          <a:p>
            <a:r>
              <a:rPr lang="en-US"/>
              <a:t>https://www.baidu.com</a:t>
            </a:r>
            <a:r>
              <a:rPr lang="en-US">
                <a:solidFill>
                  <a:srgbClr val="FF0000"/>
                </a:solidFill>
              </a:rPr>
              <a:t>:80</a:t>
            </a:r>
            <a:r>
              <a:rPr lang="en-US"/>
              <a:t>/</a:t>
            </a:r>
            <a:r>
              <a:rPr lang="en-US">
                <a:solidFill>
                  <a:srgbClr val="FF0000"/>
                </a:solidFill>
              </a:rPr>
              <a:t>index.html</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12</a:t>
            </a:fld>
            <a:endParaRPr lang="zh-CN" altLang="en-US"/>
          </a:p>
        </p:txBody>
      </p:sp>
      <p:pic>
        <p:nvPicPr>
          <p:cNvPr id="8" name="Picture 7"/>
          <p:cNvPicPr>
            <a:picLocks noChangeAspect="1"/>
          </p:cNvPicPr>
          <p:nvPr/>
        </p:nvPicPr>
        <p:blipFill>
          <a:blip r:embed="rId2"/>
          <a:stretch>
            <a:fillRect/>
          </a:stretch>
        </p:blipFill>
        <p:spPr>
          <a:xfrm>
            <a:off x="838200" y="1387475"/>
            <a:ext cx="9982835" cy="2514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端口如何分配？</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端口分配</a:t>
            </a:r>
          </a:p>
        </p:txBody>
      </p:sp>
      <p:sp>
        <p:nvSpPr>
          <p:cNvPr id="3" name="Content Placeholder 2"/>
          <p:cNvSpPr>
            <a:spLocks noGrp="1"/>
          </p:cNvSpPr>
          <p:nvPr>
            <p:ph idx="1"/>
          </p:nvPr>
        </p:nvSpPr>
        <p:spPr/>
        <p:txBody>
          <a:bodyPr/>
          <a:lstStyle/>
          <a:p>
            <a:r>
              <a:rPr lang="en-US"/>
              <a:t>服务器端使用的端口号</a:t>
            </a:r>
          </a:p>
          <a:p>
            <a:pPr lvl="1"/>
            <a:r>
              <a:rPr lang="en-US"/>
              <a:t>熟知端口，数值一般为0 ~ 1023</a:t>
            </a:r>
          </a:p>
          <a:p>
            <a:pPr lvl="1"/>
            <a:r>
              <a:rPr lang="en-US"/>
              <a:t>登记端口号，数值为1024 ~ 49151，为没有熟知端口号的应用程序使用的。使用这个范围的端口号必须在 IANA 登记，以防止重复</a:t>
            </a:r>
          </a:p>
          <a:p>
            <a:pPr lvl="0"/>
            <a:r>
              <a:rPr lang="en-US"/>
              <a:t>客户端使用的端口号</a:t>
            </a:r>
          </a:p>
          <a:p>
            <a:pPr lvl="1"/>
            <a:r>
              <a:rPr lang="en-US"/>
              <a:t>又称为短暂端口号，数值为 49152 ~ 65535，留给客户进程选择暂时使用</a:t>
            </a:r>
          </a:p>
          <a:p>
            <a:pPr lvl="1"/>
            <a:r>
              <a:rPr lang="en-US"/>
              <a:t>当服务器进程收到客户进程的报文时，就知道了客户进程所使用的动态端口号。通信结束后，这个端口号可供其他客户进程以后使用。 </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14</a:t>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常用的熟知端口</a:t>
            </a:r>
            <a:br>
              <a:rPr lang="en-US" altLang="zh-CN" dirty="0"/>
            </a:br>
            <a:endParaRPr lang="en-US"/>
          </a:p>
        </p:txBody>
      </p:sp>
      <p:sp>
        <p:nvSpPr>
          <p:cNvPr id="8" name="Text Placeholder 7"/>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15</a:t>
            </a:fld>
            <a:endParaRPr lang="zh-CN" altLang="en-US"/>
          </a:p>
        </p:txBody>
      </p:sp>
      <p:graphicFrame>
        <p:nvGraphicFramePr>
          <p:cNvPr id="2011188" name="Group 52"/>
          <p:cNvGraphicFramePr>
            <a:graphicFrameLocks noGrp="1"/>
          </p:cNvGraphicFramePr>
          <p:nvPr/>
        </p:nvGraphicFramePr>
        <p:xfrm>
          <a:off x="1718267" y="4956462"/>
          <a:ext cx="9030627" cy="1192213"/>
        </p:xfrm>
        <a:graphic>
          <a:graphicData uri="http://schemas.openxmlformats.org/drawingml/2006/table">
            <a:tbl>
              <a:tblPr/>
              <a:tblGrid>
                <a:gridCol w="4787900">
                  <a:extLst>
                    <a:ext uri="{9D8B030D-6E8A-4147-A177-3AD203B41FA5}">
                      <a16:colId xmlns:a16="http://schemas.microsoft.com/office/drawing/2014/main" val="20000"/>
                    </a:ext>
                  </a:extLst>
                </a:gridCol>
                <a:gridCol w="4242727">
                  <a:extLst>
                    <a:ext uri="{9D8B030D-6E8A-4147-A177-3AD203B41FA5}">
                      <a16:colId xmlns:a16="http://schemas.microsoft.com/office/drawing/2014/main" val="20001"/>
                    </a:ext>
                  </a:extLst>
                </a:gridCol>
              </a:tblGrid>
              <a:tr h="6129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3200" b="0" i="0" u="none" strike="noStrike" cap="none" normalizeH="0" baseline="0">
                          <a:ln>
                            <a:noFill/>
                          </a:ln>
                          <a:solidFill>
                            <a:srgbClr val="0070C0"/>
                          </a:solidFill>
                          <a:effectLst/>
                          <a:latin typeface="Tahoma" panose="020B0604030504040204" pitchFamily="34" charset="0"/>
                          <a:ea typeface="黑体" pitchFamily="2" charset="-122"/>
                        </a:rPr>
                        <a:t>UDP</a:t>
                      </a:r>
                    </a:p>
                  </a:txBody>
                  <a:tcPr marL="99060" marR="99060" marT="45732" marB="45732"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3200" b="0" i="0" u="none" strike="noStrike" cap="none" normalizeH="0" baseline="0">
                          <a:ln>
                            <a:noFill/>
                          </a:ln>
                          <a:solidFill>
                            <a:srgbClr val="0070C0"/>
                          </a:solidFill>
                          <a:effectLst/>
                          <a:latin typeface="Tahoma" panose="020B0604030504040204" pitchFamily="34" charset="0"/>
                          <a:ea typeface="黑体" pitchFamily="2" charset="-122"/>
                        </a:rPr>
                        <a:t>TCP</a:t>
                      </a:r>
                    </a:p>
                  </a:txBody>
                  <a:tcPr marL="99060" marR="99060" marT="45732" marB="45732"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r h="579275">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3200" b="0" i="0" u="none" strike="noStrike" cap="none" normalizeH="0" baseline="0" dirty="0">
                          <a:ln>
                            <a:noFill/>
                          </a:ln>
                          <a:solidFill>
                            <a:srgbClr val="0070C0"/>
                          </a:solidFill>
                          <a:effectLst/>
                          <a:latin typeface="Tahoma" panose="020B0604030504040204" pitchFamily="34" charset="0"/>
                          <a:ea typeface="黑体" pitchFamily="2" charset="-122"/>
                        </a:rPr>
                        <a:t>IP</a:t>
                      </a:r>
                    </a:p>
                  </a:txBody>
                  <a:tcPr marL="99060" marR="99060" marT="45732" marB="4573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zh-CN"/>
                    </a:p>
                  </a:txBody>
                  <a:tcPr/>
                </a:tc>
                <a:extLst>
                  <a:ext uri="{0D108BD9-81ED-4DB2-BD59-A6C34878D82A}">
                    <a16:rowId xmlns:a16="http://schemas.microsoft.com/office/drawing/2014/main" val="10001"/>
                  </a:ext>
                </a:extLst>
              </a:tr>
            </a:tbl>
          </a:graphicData>
        </a:graphic>
      </p:graphicFrame>
      <p:grpSp>
        <p:nvGrpSpPr>
          <p:cNvPr id="9" name="组合 1"/>
          <p:cNvGrpSpPr/>
          <p:nvPr/>
        </p:nvGrpSpPr>
        <p:grpSpPr>
          <a:xfrm>
            <a:off x="1688103" y="1734482"/>
            <a:ext cx="9334286" cy="3369618"/>
            <a:chOff x="515258" y="1175047"/>
            <a:chExt cx="9334286" cy="3369618"/>
          </a:xfrm>
        </p:grpSpPr>
        <p:sp>
          <p:nvSpPr>
            <p:cNvPr id="21520" name="Text Box 14"/>
            <p:cNvSpPr txBox="1">
              <a:spLocks noChangeArrowheads="1"/>
            </p:cNvSpPr>
            <p:nvPr/>
          </p:nvSpPr>
          <p:spPr bwMode="auto">
            <a:xfrm>
              <a:off x="5183701" y="3296889"/>
              <a:ext cx="142914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a:latin typeface="Times New Roman" panose="02020703060505090304" pitchFamily="18" charset="0"/>
                </a:rPr>
                <a:t>SMTP</a:t>
              </a:r>
            </a:p>
          </p:txBody>
        </p:sp>
        <p:sp>
          <p:nvSpPr>
            <p:cNvPr id="21521" name="Text Box 15"/>
            <p:cNvSpPr txBox="1">
              <a:spLocks noChangeArrowheads="1"/>
            </p:cNvSpPr>
            <p:nvPr/>
          </p:nvSpPr>
          <p:spPr bwMode="auto">
            <a:xfrm>
              <a:off x="6228399" y="2831231"/>
              <a:ext cx="13190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dirty="0">
                  <a:latin typeface="Times New Roman" panose="02020703060505090304" pitchFamily="18" charset="0"/>
                </a:rPr>
                <a:t>FTP</a:t>
              </a:r>
            </a:p>
          </p:txBody>
        </p:sp>
        <p:sp>
          <p:nvSpPr>
            <p:cNvPr id="21522" name="Text Box 16"/>
            <p:cNvSpPr txBox="1">
              <a:spLocks noChangeArrowheads="1"/>
            </p:cNvSpPr>
            <p:nvPr/>
          </p:nvSpPr>
          <p:spPr bwMode="auto">
            <a:xfrm>
              <a:off x="6899407" y="2327175"/>
              <a:ext cx="1539213"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dirty="0">
                  <a:latin typeface="Times New Roman" panose="02020703060505090304" pitchFamily="18" charset="0"/>
                </a:rPr>
                <a:t>Telnet</a:t>
              </a:r>
            </a:p>
          </p:txBody>
        </p:sp>
        <p:sp>
          <p:nvSpPr>
            <p:cNvPr id="21523" name="Text Box 17"/>
            <p:cNvSpPr txBox="1">
              <a:spLocks noChangeArrowheads="1"/>
            </p:cNvSpPr>
            <p:nvPr/>
          </p:nvSpPr>
          <p:spPr bwMode="auto">
            <a:xfrm>
              <a:off x="759900" y="3373089"/>
              <a:ext cx="1098947"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a:latin typeface="Times New Roman" panose="02020703060505090304" pitchFamily="18" charset="0"/>
                </a:rPr>
                <a:t>RPC</a:t>
              </a:r>
            </a:p>
          </p:txBody>
        </p:sp>
        <p:sp>
          <p:nvSpPr>
            <p:cNvPr id="21524" name="Text Box 18"/>
            <p:cNvSpPr txBox="1">
              <a:spLocks noChangeArrowheads="1"/>
            </p:cNvSpPr>
            <p:nvPr/>
          </p:nvSpPr>
          <p:spPr bwMode="auto">
            <a:xfrm>
              <a:off x="1547878" y="2992089"/>
              <a:ext cx="1319081"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a:latin typeface="Times New Roman" panose="02020703060505090304" pitchFamily="18" charset="0"/>
                </a:rPr>
                <a:t>DNS</a:t>
              </a:r>
            </a:p>
          </p:txBody>
        </p:sp>
        <p:sp>
          <p:nvSpPr>
            <p:cNvPr id="21525" name="Text Box 19"/>
            <p:cNvSpPr txBox="1">
              <a:spLocks noChangeArrowheads="1"/>
            </p:cNvSpPr>
            <p:nvPr/>
          </p:nvSpPr>
          <p:spPr bwMode="auto">
            <a:xfrm>
              <a:off x="3186128" y="1967135"/>
              <a:ext cx="1539214"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dirty="0">
                  <a:latin typeface="Times New Roman" panose="02020703060505090304" pitchFamily="18" charset="0"/>
                </a:rPr>
                <a:t>SNMP</a:t>
              </a:r>
            </a:p>
          </p:txBody>
        </p:sp>
        <p:sp>
          <p:nvSpPr>
            <p:cNvPr id="21526" name="Text Box 20"/>
            <p:cNvSpPr txBox="1">
              <a:spLocks noChangeArrowheads="1"/>
            </p:cNvSpPr>
            <p:nvPr/>
          </p:nvSpPr>
          <p:spPr bwMode="auto">
            <a:xfrm>
              <a:off x="2349476" y="2471191"/>
              <a:ext cx="1649281"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dirty="0">
                  <a:latin typeface="Times New Roman" panose="02020703060505090304" pitchFamily="18" charset="0"/>
                </a:rPr>
                <a:t>TFTP</a:t>
              </a:r>
            </a:p>
          </p:txBody>
        </p:sp>
        <p:sp>
          <p:nvSpPr>
            <p:cNvPr id="21527" name="Oval 21"/>
            <p:cNvSpPr>
              <a:spLocks noChangeArrowheads="1"/>
            </p:cNvSpPr>
            <p:nvPr/>
          </p:nvSpPr>
          <p:spPr bwMode="auto">
            <a:xfrm>
              <a:off x="900112"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28" name="Oval 22"/>
            <p:cNvSpPr>
              <a:spLocks noChangeArrowheads="1"/>
            </p:cNvSpPr>
            <p:nvPr/>
          </p:nvSpPr>
          <p:spPr bwMode="auto">
            <a:xfrm>
              <a:off x="1824631"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29" name="Oval 23"/>
            <p:cNvSpPr>
              <a:spLocks noChangeArrowheads="1"/>
            </p:cNvSpPr>
            <p:nvPr/>
          </p:nvSpPr>
          <p:spPr bwMode="auto">
            <a:xfrm>
              <a:off x="3516327"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30" name="Oval 24"/>
            <p:cNvSpPr>
              <a:spLocks noChangeArrowheads="1"/>
            </p:cNvSpPr>
            <p:nvPr/>
          </p:nvSpPr>
          <p:spPr bwMode="auto">
            <a:xfrm>
              <a:off x="2700006"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31" name="Oval 25"/>
            <p:cNvSpPr>
              <a:spLocks noChangeArrowheads="1"/>
            </p:cNvSpPr>
            <p:nvPr/>
          </p:nvSpPr>
          <p:spPr bwMode="auto">
            <a:xfrm>
              <a:off x="5596451"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32" name="Oval 26"/>
            <p:cNvSpPr>
              <a:spLocks noChangeArrowheads="1"/>
            </p:cNvSpPr>
            <p:nvPr/>
          </p:nvSpPr>
          <p:spPr bwMode="auto">
            <a:xfrm>
              <a:off x="6411433"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33" name="Oval 27"/>
            <p:cNvSpPr>
              <a:spLocks noChangeArrowheads="1"/>
            </p:cNvSpPr>
            <p:nvPr/>
          </p:nvSpPr>
          <p:spPr bwMode="auto">
            <a:xfrm>
              <a:off x="7219289"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34" name="Line 28"/>
            <p:cNvSpPr>
              <a:spLocks noChangeShapeType="1"/>
            </p:cNvSpPr>
            <p:nvPr/>
          </p:nvSpPr>
          <p:spPr bwMode="auto">
            <a:xfrm>
              <a:off x="1090099" y="3825526"/>
              <a:ext cx="0" cy="38100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35" name="Line 29"/>
            <p:cNvSpPr>
              <a:spLocks noChangeShapeType="1"/>
            </p:cNvSpPr>
            <p:nvPr/>
          </p:nvSpPr>
          <p:spPr bwMode="auto">
            <a:xfrm>
              <a:off x="1989731" y="3444526"/>
              <a:ext cx="0" cy="76200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36" name="Line 30"/>
            <p:cNvSpPr>
              <a:spLocks noChangeShapeType="1"/>
            </p:cNvSpPr>
            <p:nvPr/>
          </p:nvSpPr>
          <p:spPr bwMode="auto">
            <a:xfrm>
              <a:off x="3681427" y="2471191"/>
              <a:ext cx="0" cy="1735335"/>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37" name="Line 31"/>
            <p:cNvSpPr>
              <a:spLocks noChangeShapeType="1"/>
            </p:cNvSpPr>
            <p:nvPr/>
          </p:nvSpPr>
          <p:spPr bwMode="auto">
            <a:xfrm>
              <a:off x="2865106" y="2941289"/>
              <a:ext cx="0" cy="1265237"/>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38" name="Line 32"/>
            <p:cNvSpPr>
              <a:spLocks noChangeShapeType="1"/>
            </p:cNvSpPr>
            <p:nvPr/>
          </p:nvSpPr>
          <p:spPr bwMode="auto">
            <a:xfrm>
              <a:off x="5761551" y="3749326"/>
              <a:ext cx="0" cy="45720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39" name="Line 33"/>
            <p:cNvSpPr>
              <a:spLocks noChangeShapeType="1"/>
            </p:cNvSpPr>
            <p:nvPr/>
          </p:nvSpPr>
          <p:spPr bwMode="auto">
            <a:xfrm>
              <a:off x="6611375" y="3251645"/>
              <a:ext cx="0" cy="954881"/>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40" name="Line 34"/>
            <p:cNvSpPr>
              <a:spLocks noChangeShapeType="1"/>
            </p:cNvSpPr>
            <p:nvPr/>
          </p:nvSpPr>
          <p:spPr bwMode="auto">
            <a:xfrm>
              <a:off x="7394707" y="2730747"/>
              <a:ext cx="0" cy="1475779"/>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41" name="Text Box 35"/>
            <p:cNvSpPr txBox="1">
              <a:spLocks noChangeArrowheads="1"/>
            </p:cNvSpPr>
            <p:nvPr/>
          </p:nvSpPr>
          <p:spPr bwMode="auto">
            <a:xfrm>
              <a:off x="515258" y="3825526"/>
              <a:ext cx="81690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dirty="0">
                  <a:latin typeface="Times New Roman" panose="02020703060505090304" pitchFamily="18" charset="0"/>
                </a:rPr>
                <a:t>111</a:t>
              </a:r>
            </a:p>
          </p:txBody>
        </p:sp>
        <p:sp>
          <p:nvSpPr>
            <p:cNvPr id="21542" name="Text Box 36"/>
            <p:cNvSpPr txBox="1">
              <a:spLocks noChangeArrowheads="1"/>
            </p:cNvSpPr>
            <p:nvPr/>
          </p:nvSpPr>
          <p:spPr bwMode="auto">
            <a:xfrm>
              <a:off x="1494431" y="3825526"/>
              <a:ext cx="11230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a:latin typeface="Times New Roman" panose="02020703060505090304" pitchFamily="18" charset="0"/>
                </a:rPr>
                <a:t>53</a:t>
              </a:r>
            </a:p>
          </p:txBody>
        </p:sp>
        <p:sp>
          <p:nvSpPr>
            <p:cNvPr id="21543" name="Text Box 37"/>
            <p:cNvSpPr txBox="1">
              <a:spLocks noChangeArrowheads="1"/>
            </p:cNvSpPr>
            <p:nvPr/>
          </p:nvSpPr>
          <p:spPr bwMode="auto">
            <a:xfrm>
              <a:off x="3681427" y="3825526"/>
              <a:ext cx="81690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a:latin typeface="Times New Roman" panose="02020703060505090304" pitchFamily="18" charset="0"/>
                </a:rPr>
                <a:t>161</a:t>
              </a:r>
            </a:p>
          </p:txBody>
        </p:sp>
        <p:sp>
          <p:nvSpPr>
            <p:cNvPr id="21544" name="Text Box 38"/>
            <p:cNvSpPr txBox="1">
              <a:spLocks noChangeArrowheads="1"/>
            </p:cNvSpPr>
            <p:nvPr/>
          </p:nvSpPr>
          <p:spPr bwMode="auto">
            <a:xfrm>
              <a:off x="2947656" y="3825526"/>
              <a:ext cx="918369"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a:latin typeface="Times New Roman" panose="02020703060505090304" pitchFamily="18" charset="0"/>
                </a:rPr>
                <a:t>69</a:t>
              </a:r>
            </a:p>
          </p:txBody>
        </p:sp>
        <p:sp>
          <p:nvSpPr>
            <p:cNvPr id="21545" name="Text Box 39"/>
            <p:cNvSpPr txBox="1">
              <a:spLocks noChangeArrowheads="1"/>
            </p:cNvSpPr>
            <p:nvPr/>
          </p:nvSpPr>
          <p:spPr bwMode="auto">
            <a:xfrm>
              <a:off x="5260958" y="3825526"/>
              <a:ext cx="918369"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dirty="0">
                  <a:latin typeface="Times New Roman" panose="02020703060505090304" pitchFamily="18" charset="0"/>
                </a:rPr>
                <a:t>25</a:t>
              </a:r>
            </a:p>
          </p:txBody>
        </p:sp>
        <p:sp>
          <p:nvSpPr>
            <p:cNvPr id="21546" name="Text Box 40"/>
            <p:cNvSpPr txBox="1">
              <a:spLocks noChangeArrowheads="1"/>
            </p:cNvSpPr>
            <p:nvPr/>
          </p:nvSpPr>
          <p:spPr bwMode="auto">
            <a:xfrm>
              <a:off x="6125212" y="3825526"/>
              <a:ext cx="114194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a:latin typeface="Times New Roman" panose="02020703060505090304" pitchFamily="18" charset="0"/>
                </a:rPr>
                <a:t>21  20</a:t>
              </a:r>
            </a:p>
          </p:txBody>
        </p:sp>
        <p:sp>
          <p:nvSpPr>
            <p:cNvPr id="21547" name="Text Box 41"/>
            <p:cNvSpPr txBox="1">
              <a:spLocks noChangeArrowheads="1"/>
            </p:cNvSpPr>
            <p:nvPr/>
          </p:nvSpPr>
          <p:spPr bwMode="auto">
            <a:xfrm>
              <a:off x="7466939" y="3825526"/>
              <a:ext cx="918369"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a:latin typeface="Times New Roman" panose="02020703060505090304" pitchFamily="18" charset="0"/>
                </a:rPr>
                <a:t>23</a:t>
              </a:r>
            </a:p>
          </p:txBody>
        </p:sp>
        <p:sp>
          <p:nvSpPr>
            <p:cNvPr id="21548" name="Text Box 42"/>
            <p:cNvSpPr txBox="1">
              <a:spLocks noChangeArrowheads="1"/>
            </p:cNvSpPr>
            <p:nvPr/>
          </p:nvSpPr>
          <p:spPr bwMode="auto">
            <a:xfrm>
              <a:off x="7619487" y="1736054"/>
              <a:ext cx="1539214"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dirty="0">
                  <a:latin typeface="Times New Roman" panose="02020703060505090304" pitchFamily="18" charset="0"/>
                </a:rPr>
                <a:t>HTTP</a:t>
              </a:r>
            </a:p>
          </p:txBody>
        </p:sp>
        <p:sp>
          <p:nvSpPr>
            <p:cNvPr id="21549" name="Oval 43"/>
            <p:cNvSpPr>
              <a:spLocks noChangeArrowheads="1"/>
            </p:cNvSpPr>
            <p:nvPr/>
          </p:nvSpPr>
          <p:spPr bwMode="auto">
            <a:xfrm>
              <a:off x="7979527"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50" name="Line 44"/>
            <p:cNvSpPr>
              <a:spLocks noChangeShapeType="1"/>
            </p:cNvSpPr>
            <p:nvPr/>
          </p:nvSpPr>
          <p:spPr bwMode="auto">
            <a:xfrm>
              <a:off x="8154945" y="2195164"/>
              <a:ext cx="0" cy="2011361"/>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51" name="Text Box 45"/>
            <p:cNvSpPr txBox="1">
              <a:spLocks noChangeArrowheads="1"/>
            </p:cNvSpPr>
            <p:nvPr/>
          </p:nvSpPr>
          <p:spPr bwMode="auto">
            <a:xfrm>
              <a:off x="8227177" y="3825526"/>
              <a:ext cx="918369"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a:latin typeface="Times New Roman" panose="02020703060505090304" pitchFamily="18" charset="0"/>
                </a:rPr>
                <a:t>80</a:t>
              </a:r>
            </a:p>
          </p:txBody>
        </p:sp>
        <p:sp>
          <p:nvSpPr>
            <p:cNvPr id="40" name="Text Box 42"/>
            <p:cNvSpPr txBox="1">
              <a:spLocks noChangeArrowheads="1"/>
            </p:cNvSpPr>
            <p:nvPr/>
          </p:nvSpPr>
          <p:spPr bwMode="auto">
            <a:xfrm>
              <a:off x="8195551" y="1175047"/>
              <a:ext cx="1539214"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dirty="0">
                  <a:latin typeface="Times New Roman" panose="02020703060505090304" pitchFamily="18" charset="0"/>
                </a:rPr>
                <a:t>HTTPS</a:t>
              </a:r>
            </a:p>
          </p:txBody>
        </p:sp>
        <p:sp>
          <p:nvSpPr>
            <p:cNvPr id="41" name="Oval 43"/>
            <p:cNvSpPr>
              <a:spLocks noChangeArrowheads="1"/>
            </p:cNvSpPr>
            <p:nvPr/>
          </p:nvSpPr>
          <p:spPr bwMode="auto">
            <a:xfrm>
              <a:off x="8683525"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Line 44"/>
            <p:cNvSpPr>
              <a:spLocks noChangeShapeType="1"/>
            </p:cNvSpPr>
            <p:nvPr/>
          </p:nvSpPr>
          <p:spPr bwMode="auto">
            <a:xfrm>
              <a:off x="8858943" y="1676052"/>
              <a:ext cx="0" cy="2530474"/>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Text Box 45"/>
            <p:cNvSpPr txBox="1">
              <a:spLocks noChangeArrowheads="1"/>
            </p:cNvSpPr>
            <p:nvPr/>
          </p:nvSpPr>
          <p:spPr bwMode="auto">
            <a:xfrm>
              <a:off x="8931175" y="3825526"/>
              <a:ext cx="918369"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dirty="0">
                  <a:latin typeface="Times New Roman" panose="02020703060505090304" pitchFamily="18" charset="0"/>
                </a:rPr>
                <a:t>443</a:t>
              </a:r>
            </a:p>
          </p:txBody>
        </p:sp>
        <p:sp>
          <p:nvSpPr>
            <p:cNvPr id="44" name="Text Box 19"/>
            <p:cNvSpPr txBox="1">
              <a:spLocks noChangeArrowheads="1"/>
            </p:cNvSpPr>
            <p:nvPr/>
          </p:nvSpPr>
          <p:spPr bwMode="auto">
            <a:xfrm>
              <a:off x="3659047" y="1299365"/>
              <a:ext cx="2167219"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sz="2800" b="0" dirty="0">
                  <a:latin typeface="Times New Roman" panose="02020703060505090304" pitchFamily="18" charset="0"/>
                </a:rPr>
                <a:t>SNMP(trap)</a:t>
              </a:r>
            </a:p>
          </p:txBody>
        </p:sp>
        <p:sp>
          <p:nvSpPr>
            <p:cNvPr id="45" name="Oval 23"/>
            <p:cNvSpPr>
              <a:spLocks noChangeArrowheads="1"/>
            </p:cNvSpPr>
            <p:nvPr/>
          </p:nvSpPr>
          <p:spPr bwMode="auto">
            <a:xfrm>
              <a:off x="4333229" y="4230340"/>
              <a:ext cx="343958" cy="314325"/>
            </a:xfrm>
            <a:prstGeom prst="ellipse">
              <a:avLst/>
            </a:prstGeom>
            <a:solidFill>
              <a:schemeClr val="accent2"/>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Line 30"/>
            <p:cNvSpPr>
              <a:spLocks noChangeShapeType="1"/>
            </p:cNvSpPr>
            <p:nvPr/>
          </p:nvSpPr>
          <p:spPr bwMode="auto">
            <a:xfrm>
              <a:off x="4498329" y="1818477"/>
              <a:ext cx="0" cy="2388049"/>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Text Box 37"/>
            <p:cNvSpPr txBox="1">
              <a:spLocks noChangeArrowheads="1"/>
            </p:cNvSpPr>
            <p:nvPr/>
          </p:nvSpPr>
          <p:spPr bwMode="auto">
            <a:xfrm>
              <a:off x="4498329" y="3825526"/>
              <a:ext cx="81690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spcBef>
                  <a:spcPct val="50000"/>
                </a:spcBef>
              </a:pPr>
              <a:r>
                <a:rPr lang="en-US" altLang="zh-CN" b="0" dirty="0">
                  <a:latin typeface="Times New Roman" panose="02020703060505090304" pitchFamily="18" charset="0"/>
                </a:rPr>
                <a:t>162</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基于端口的分用与复用</a:t>
            </a:r>
          </a:p>
        </p:txBody>
      </p:sp>
      <p:sp>
        <p:nvSpPr>
          <p:cNvPr id="9" name="Text Placeholder 8"/>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16</a:t>
            </a:fld>
            <a:endParaRPr lang="zh-CN" altLang="en-US"/>
          </a:p>
        </p:txBody>
      </p:sp>
      <p:grpSp>
        <p:nvGrpSpPr>
          <p:cNvPr id="10" name="组合 1"/>
          <p:cNvGrpSpPr/>
          <p:nvPr/>
        </p:nvGrpSpPr>
        <p:grpSpPr>
          <a:xfrm>
            <a:off x="1366485" y="1088167"/>
            <a:ext cx="9602564" cy="5241925"/>
            <a:chOff x="272480" y="1301751"/>
            <a:chExt cx="9602564" cy="5241925"/>
          </a:xfrm>
        </p:grpSpPr>
        <p:sp>
          <p:nvSpPr>
            <p:cNvPr id="9223" name="AutoShape 5"/>
            <p:cNvSpPr>
              <a:spLocks noChangeArrowheads="1"/>
            </p:cNvSpPr>
            <p:nvPr/>
          </p:nvSpPr>
          <p:spPr bwMode="auto">
            <a:xfrm>
              <a:off x="5556113" y="1354716"/>
              <a:ext cx="4318931" cy="4160156"/>
            </a:xfrm>
            <a:prstGeom prst="roundRect">
              <a:avLst>
                <a:gd name="adj" fmla="val 16667"/>
              </a:avLst>
            </a:prstGeom>
            <a:solidFill>
              <a:srgbClr val="FFFF99"/>
            </a:solidFill>
            <a:ln w="9525">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24" name="AutoShape 6"/>
            <p:cNvSpPr>
              <a:spLocks noChangeArrowheads="1"/>
            </p:cNvSpPr>
            <p:nvPr/>
          </p:nvSpPr>
          <p:spPr bwMode="auto">
            <a:xfrm>
              <a:off x="695905" y="1354716"/>
              <a:ext cx="4318931" cy="4160156"/>
            </a:xfrm>
            <a:prstGeom prst="roundRect">
              <a:avLst>
                <a:gd name="adj" fmla="val 16667"/>
              </a:avLst>
            </a:prstGeom>
            <a:solidFill>
              <a:srgbClr val="FFFF99"/>
            </a:solidFill>
            <a:ln w="9525">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25" name="Rectangle 7"/>
            <p:cNvSpPr>
              <a:spLocks noChangeArrowheads="1"/>
            </p:cNvSpPr>
            <p:nvPr/>
          </p:nvSpPr>
          <p:spPr bwMode="auto">
            <a:xfrm>
              <a:off x="5640798" y="4667433"/>
              <a:ext cx="4149561" cy="92447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26" name="AutoShape 8"/>
            <p:cNvSpPr>
              <a:spLocks noChangeArrowheads="1"/>
            </p:cNvSpPr>
            <p:nvPr/>
          </p:nvSpPr>
          <p:spPr bwMode="auto">
            <a:xfrm>
              <a:off x="6064223" y="4667433"/>
              <a:ext cx="3302712" cy="693359"/>
            </a:xfrm>
            <a:custGeom>
              <a:avLst/>
              <a:gdLst>
                <a:gd name="T0" fmla="*/ 1782 w 21600"/>
                <a:gd name="T1" fmla="*/ 216 h 21600"/>
                <a:gd name="T2" fmla="*/ 936 w 21600"/>
                <a:gd name="T3" fmla="*/ 432 h 21600"/>
                <a:gd name="T4" fmla="*/ 90 w 21600"/>
                <a:gd name="T5" fmla="*/ 216 h 21600"/>
                <a:gd name="T6" fmla="*/ 936 w 21600"/>
                <a:gd name="T7" fmla="*/ 0 h 21600"/>
                <a:gd name="T8" fmla="*/ 0 60000 65536"/>
                <a:gd name="T9" fmla="*/ 0 60000 65536"/>
                <a:gd name="T10" fmla="*/ 0 60000 65536"/>
                <a:gd name="T11" fmla="*/ 0 60000 65536"/>
                <a:gd name="T12" fmla="*/ 2838 w 21600"/>
                <a:gd name="T13" fmla="*/ 2850 h 21600"/>
                <a:gd name="T14" fmla="*/ 18762 w 21600"/>
                <a:gd name="T15" fmla="*/ 18750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27" name="Rectangle 9"/>
            <p:cNvSpPr>
              <a:spLocks noChangeArrowheads="1"/>
            </p:cNvSpPr>
            <p:nvPr/>
          </p:nvSpPr>
          <p:spPr bwMode="auto">
            <a:xfrm>
              <a:off x="272480" y="4667433"/>
              <a:ext cx="4657670" cy="92447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28" name="Rectangle 10"/>
            <p:cNvSpPr>
              <a:spLocks noChangeArrowheads="1"/>
            </p:cNvSpPr>
            <p:nvPr/>
          </p:nvSpPr>
          <p:spPr bwMode="auto">
            <a:xfrm>
              <a:off x="272480" y="1971035"/>
              <a:ext cx="4657670" cy="130967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29" name="Line 11"/>
            <p:cNvSpPr>
              <a:spLocks noChangeShapeType="1"/>
            </p:cNvSpPr>
            <p:nvPr/>
          </p:nvSpPr>
          <p:spPr bwMode="auto">
            <a:xfrm flipH="1">
              <a:off x="1204014" y="281847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30" name="Line 12"/>
            <p:cNvSpPr>
              <a:spLocks noChangeShapeType="1"/>
            </p:cNvSpPr>
            <p:nvPr/>
          </p:nvSpPr>
          <p:spPr bwMode="auto">
            <a:xfrm flipH="1">
              <a:off x="1796808" y="281847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31" name="Text Box 13"/>
            <p:cNvSpPr txBox="1">
              <a:spLocks noChangeArrowheads="1"/>
            </p:cNvSpPr>
            <p:nvPr/>
          </p:nvSpPr>
          <p:spPr bwMode="auto">
            <a:xfrm>
              <a:off x="272480" y="1937330"/>
              <a:ext cx="411480" cy="92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sz="1800" b="0">
                  <a:latin typeface="+mn-lt"/>
                  <a:ea typeface="黑体" pitchFamily="2" charset="-122"/>
                </a:rPr>
                <a:t>应</a:t>
              </a:r>
            </a:p>
            <a:p>
              <a:pPr algn="l" eaLnBrk="1" hangingPunct="1"/>
              <a:r>
                <a:rPr lang="zh-CN" altLang="en-US" sz="1800" b="0">
                  <a:latin typeface="+mn-lt"/>
                  <a:ea typeface="黑体" pitchFamily="2" charset="-122"/>
                </a:rPr>
                <a:t>用</a:t>
              </a:r>
            </a:p>
            <a:p>
              <a:pPr algn="l" eaLnBrk="1" hangingPunct="1"/>
              <a:r>
                <a:rPr lang="zh-CN" altLang="en-US" sz="1800" b="0">
                  <a:latin typeface="+mn-lt"/>
                  <a:ea typeface="黑体" pitchFamily="2" charset="-122"/>
                </a:rPr>
                <a:t>层</a:t>
              </a:r>
            </a:p>
          </p:txBody>
        </p:sp>
        <p:sp>
          <p:nvSpPr>
            <p:cNvPr id="9232" name="Text Box 14"/>
            <p:cNvSpPr txBox="1">
              <a:spLocks noChangeArrowheads="1"/>
            </p:cNvSpPr>
            <p:nvPr/>
          </p:nvSpPr>
          <p:spPr bwMode="auto">
            <a:xfrm>
              <a:off x="272480" y="3176389"/>
              <a:ext cx="411480" cy="92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sz="1800" b="0">
                  <a:latin typeface="+mn-lt"/>
                  <a:ea typeface="黑体" pitchFamily="2" charset="-122"/>
                </a:rPr>
                <a:t>运</a:t>
              </a:r>
            </a:p>
            <a:p>
              <a:pPr algn="l" eaLnBrk="1" hangingPunct="1"/>
              <a:r>
                <a:rPr lang="zh-CN" altLang="en-US" sz="1800" b="0">
                  <a:latin typeface="+mn-lt"/>
                  <a:ea typeface="黑体" pitchFamily="2" charset="-122"/>
                </a:rPr>
                <a:t>输</a:t>
              </a:r>
            </a:p>
            <a:p>
              <a:pPr algn="l" eaLnBrk="1" hangingPunct="1"/>
              <a:r>
                <a:rPr lang="zh-CN" altLang="en-US" sz="1800" b="0">
                  <a:latin typeface="+mn-lt"/>
                  <a:ea typeface="黑体" pitchFamily="2" charset="-122"/>
                </a:rPr>
                <a:t>层</a:t>
              </a:r>
            </a:p>
          </p:txBody>
        </p:sp>
        <p:sp>
          <p:nvSpPr>
            <p:cNvPr id="9233" name="Text Box 15"/>
            <p:cNvSpPr txBox="1">
              <a:spLocks noChangeArrowheads="1"/>
            </p:cNvSpPr>
            <p:nvPr/>
          </p:nvSpPr>
          <p:spPr bwMode="auto">
            <a:xfrm>
              <a:off x="272480" y="4539033"/>
              <a:ext cx="411480" cy="92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sz="1800" b="0" dirty="0">
                  <a:latin typeface="+mn-lt"/>
                  <a:ea typeface="黑体" pitchFamily="2" charset="-122"/>
                </a:rPr>
                <a:t>网</a:t>
              </a:r>
            </a:p>
            <a:p>
              <a:pPr algn="l" eaLnBrk="1" hangingPunct="1"/>
              <a:r>
                <a:rPr lang="zh-CN" altLang="en-US" sz="1800" b="0" dirty="0">
                  <a:latin typeface="+mn-lt"/>
                  <a:ea typeface="黑体" pitchFamily="2" charset="-122"/>
                </a:rPr>
                <a:t>络</a:t>
              </a:r>
            </a:p>
            <a:p>
              <a:pPr algn="l" eaLnBrk="1" hangingPunct="1"/>
              <a:r>
                <a:rPr lang="zh-CN" altLang="en-US" sz="1800" b="0" dirty="0">
                  <a:latin typeface="+mn-lt"/>
                  <a:ea typeface="黑体" pitchFamily="2" charset="-122"/>
                </a:rPr>
                <a:t>层</a:t>
              </a:r>
            </a:p>
          </p:txBody>
        </p:sp>
        <p:sp>
          <p:nvSpPr>
            <p:cNvPr id="9234" name="Text Box 16"/>
            <p:cNvSpPr txBox="1">
              <a:spLocks noChangeArrowheads="1"/>
            </p:cNvSpPr>
            <p:nvPr/>
          </p:nvSpPr>
          <p:spPr bwMode="auto">
            <a:xfrm>
              <a:off x="1191664" y="4190748"/>
              <a:ext cx="13893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1800" b="0">
                  <a:solidFill>
                    <a:srgbClr val="000099"/>
                  </a:solidFill>
                  <a:latin typeface="+mn-lt"/>
                  <a:ea typeface="黑体" pitchFamily="2" charset="-122"/>
                </a:rPr>
                <a:t>TCP </a:t>
              </a:r>
              <a:r>
                <a:rPr lang="zh-CN" altLang="en-US" sz="1800" b="0">
                  <a:solidFill>
                    <a:srgbClr val="000099"/>
                  </a:solidFill>
                  <a:latin typeface="+mn-lt"/>
                  <a:ea typeface="黑体" pitchFamily="2" charset="-122"/>
                </a:rPr>
                <a:t>报文段</a:t>
              </a:r>
            </a:p>
          </p:txBody>
        </p:sp>
        <p:sp>
          <p:nvSpPr>
            <p:cNvPr id="9235" name="Text Box 17"/>
            <p:cNvSpPr txBox="1">
              <a:spLocks noChangeArrowheads="1"/>
            </p:cNvSpPr>
            <p:nvPr/>
          </p:nvSpPr>
          <p:spPr bwMode="auto">
            <a:xfrm>
              <a:off x="3187052" y="4028643"/>
              <a:ext cx="1325880" cy="58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eaLnBrk="1" hangingPunct="1">
                <a:lnSpc>
                  <a:spcPct val="90000"/>
                </a:lnSpc>
              </a:pPr>
              <a:r>
                <a:rPr lang="en-US" altLang="zh-CN" sz="1800" b="0">
                  <a:solidFill>
                    <a:srgbClr val="000099"/>
                  </a:solidFill>
                  <a:latin typeface="+mn-lt"/>
                  <a:ea typeface="黑体" pitchFamily="2" charset="-122"/>
                </a:rPr>
                <a:t>UDP</a:t>
              </a:r>
            </a:p>
            <a:p>
              <a:pPr eaLnBrk="1" hangingPunct="1">
                <a:lnSpc>
                  <a:spcPct val="90000"/>
                </a:lnSpc>
              </a:pPr>
              <a:r>
                <a:rPr lang="zh-CN" altLang="en-US" sz="1800" b="0">
                  <a:solidFill>
                    <a:srgbClr val="000099"/>
                  </a:solidFill>
                  <a:latin typeface="+mn-lt"/>
                  <a:ea typeface="黑体" pitchFamily="2" charset="-122"/>
                </a:rPr>
                <a:t>用户数据报</a:t>
              </a:r>
            </a:p>
          </p:txBody>
        </p:sp>
        <p:sp>
          <p:nvSpPr>
            <p:cNvPr id="9236" name="Text Box 18"/>
            <p:cNvSpPr txBox="1">
              <a:spLocks noChangeArrowheads="1"/>
            </p:cNvSpPr>
            <p:nvPr/>
          </p:nvSpPr>
          <p:spPr bwMode="auto">
            <a:xfrm>
              <a:off x="2098180" y="1763991"/>
              <a:ext cx="14020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b="0" dirty="0">
                  <a:solidFill>
                    <a:srgbClr val="000099"/>
                  </a:solidFill>
                  <a:latin typeface="+mn-lt"/>
                  <a:ea typeface="黑体" pitchFamily="2" charset="-122"/>
                </a:rPr>
                <a:t>应用进程</a:t>
              </a:r>
            </a:p>
          </p:txBody>
        </p:sp>
        <p:sp>
          <p:nvSpPr>
            <p:cNvPr id="9237" name="AutoShape 19"/>
            <p:cNvSpPr>
              <a:spLocks noChangeArrowheads="1"/>
            </p:cNvSpPr>
            <p:nvPr/>
          </p:nvSpPr>
          <p:spPr bwMode="auto">
            <a:xfrm>
              <a:off x="865274" y="3280714"/>
              <a:ext cx="1863068" cy="693359"/>
            </a:xfrm>
            <a:custGeom>
              <a:avLst/>
              <a:gdLst>
                <a:gd name="T0" fmla="*/ 1005 w 21600"/>
                <a:gd name="T1" fmla="*/ 216 h 21600"/>
                <a:gd name="T2" fmla="*/ 528 w 21600"/>
                <a:gd name="T3" fmla="*/ 432 h 21600"/>
                <a:gd name="T4" fmla="*/ 51 w 21600"/>
                <a:gd name="T5" fmla="*/ 216 h 21600"/>
                <a:gd name="T6" fmla="*/ 528 w 21600"/>
                <a:gd name="T7" fmla="*/ 0 h 21600"/>
                <a:gd name="T8" fmla="*/ 0 60000 65536"/>
                <a:gd name="T9" fmla="*/ 0 60000 65536"/>
                <a:gd name="T10" fmla="*/ 0 60000 65536"/>
                <a:gd name="T11" fmla="*/ 0 60000 65536"/>
                <a:gd name="T12" fmla="*/ 2843 w 21600"/>
                <a:gd name="T13" fmla="*/ 2850 h 21600"/>
                <a:gd name="T14" fmla="*/ 18757 w 21600"/>
                <a:gd name="T15" fmla="*/ 18750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solidFill>
                    <a:srgbClr val="000099"/>
                  </a:solidFill>
                  <a:latin typeface="+mn-lt"/>
                  <a:ea typeface="黑体" pitchFamily="2" charset="-122"/>
                </a:rPr>
                <a:t>TCP </a:t>
              </a:r>
              <a:r>
                <a:rPr lang="zh-CN" altLang="en-US" sz="1800">
                  <a:solidFill>
                    <a:srgbClr val="000099"/>
                  </a:solidFill>
                  <a:latin typeface="+mn-lt"/>
                  <a:ea typeface="黑体" pitchFamily="2" charset="-122"/>
                </a:rPr>
                <a:t>复用</a:t>
              </a:r>
            </a:p>
          </p:txBody>
        </p:sp>
        <p:sp>
          <p:nvSpPr>
            <p:cNvPr id="9238" name="Text Box 20"/>
            <p:cNvSpPr txBox="1">
              <a:spLocks noChangeArrowheads="1"/>
            </p:cNvSpPr>
            <p:nvPr/>
          </p:nvSpPr>
          <p:spPr bwMode="auto">
            <a:xfrm>
              <a:off x="808818" y="203523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39" name="Rectangle 21"/>
            <p:cNvSpPr>
              <a:spLocks noChangeArrowheads="1"/>
            </p:cNvSpPr>
            <p:nvPr/>
          </p:nvSpPr>
          <p:spPr bwMode="auto">
            <a:xfrm>
              <a:off x="1119329" y="320367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40" name="Rectangle 22"/>
            <p:cNvSpPr>
              <a:spLocks noChangeArrowheads="1"/>
            </p:cNvSpPr>
            <p:nvPr/>
          </p:nvSpPr>
          <p:spPr bwMode="auto">
            <a:xfrm>
              <a:off x="1712124" y="320367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41" name="Rectangle 23"/>
            <p:cNvSpPr>
              <a:spLocks noChangeArrowheads="1"/>
            </p:cNvSpPr>
            <p:nvPr/>
          </p:nvSpPr>
          <p:spPr bwMode="auto">
            <a:xfrm>
              <a:off x="2304918" y="320367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42" name="Line 24"/>
            <p:cNvSpPr>
              <a:spLocks noChangeShapeType="1"/>
            </p:cNvSpPr>
            <p:nvPr/>
          </p:nvSpPr>
          <p:spPr bwMode="auto">
            <a:xfrm flipH="1">
              <a:off x="2389603" y="281847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43" name="Text Box 25"/>
            <p:cNvSpPr txBox="1">
              <a:spLocks noChangeArrowheads="1"/>
            </p:cNvSpPr>
            <p:nvPr/>
          </p:nvSpPr>
          <p:spPr bwMode="auto">
            <a:xfrm>
              <a:off x="1410434" y="203523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44" name="Text Box 26"/>
            <p:cNvSpPr txBox="1">
              <a:spLocks noChangeArrowheads="1"/>
            </p:cNvSpPr>
            <p:nvPr/>
          </p:nvSpPr>
          <p:spPr bwMode="auto">
            <a:xfrm>
              <a:off x="1997935" y="203523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45" name="AutoShape 27"/>
            <p:cNvSpPr>
              <a:spLocks noChangeArrowheads="1"/>
            </p:cNvSpPr>
            <p:nvPr/>
          </p:nvSpPr>
          <p:spPr bwMode="auto">
            <a:xfrm>
              <a:off x="1204014" y="4667433"/>
              <a:ext cx="3302712" cy="693359"/>
            </a:xfrm>
            <a:custGeom>
              <a:avLst/>
              <a:gdLst>
                <a:gd name="T0" fmla="*/ 1782 w 21600"/>
                <a:gd name="T1" fmla="*/ 216 h 21600"/>
                <a:gd name="T2" fmla="*/ 936 w 21600"/>
                <a:gd name="T3" fmla="*/ 432 h 21600"/>
                <a:gd name="T4" fmla="*/ 90 w 21600"/>
                <a:gd name="T5" fmla="*/ 216 h 21600"/>
                <a:gd name="T6" fmla="*/ 936 w 21600"/>
                <a:gd name="T7" fmla="*/ 0 h 21600"/>
                <a:gd name="T8" fmla="*/ 0 60000 65536"/>
                <a:gd name="T9" fmla="*/ 0 60000 65536"/>
                <a:gd name="T10" fmla="*/ 0 60000 65536"/>
                <a:gd name="T11" fmla="*/ 0 60000 65536"/>
                <a:gd name="T12" fmla="*/ 2838 w 21600"/>
                <a:gd name="T13" fmla="*/ 2850 h 21600"/>
                <a:gd name="T14" fmla="*/ 18762 w 21600"/>
                <a:gd name="T15" fmla="*/ 18750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800" dirty="0">
                  <a:solidFill>
                    <a:srgbClr val="000099"/>
                  </a:solidFill>
                  <a:latin typeface="+mn-lt"/>
                  <a:ea typeface="黑体" pitchFamily="2" charset="-122"/>
                </a:rPr>
                <a:t>IP </a:t>
              </a:r>
              <a:r>
                <a:rPr lang="zh-CN" altLang="en-US" sz="1800" dirty="0">
                  <a:solidFill>
                    <a:srgbClr val="000099"/>
                  </a:solidFill>
                  <a:latin typeface="+mn-lt"/>
                  <a:ea typeface="黑体" pitchFamily="2" charset="-122"/>
                </a:rPr>
                <a:t>复用</a:t>
              </a:r>
            </a:p>
          </p:txBody>
        </p:sp>
        <p:sp>
          <p:nvSpPr>
            <p:cNvPr id="9246" name="Line 28"/>
            <p:cNvSpPr>
              <a:spLocks noChangeShapeType="1"/>
            </p:cNvSpPr>
            <p:nvPr/>
          </p:nvSpPr>
          <p:spPr bwMode="auto">
            <a:xfrm flipH="1">
              <a:off x="3321137" y="283131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47" name="Line 29"/>
            <p:cNvSpPr>
              <a:spLocks noChangeShapeType="1"/>
            </p:cNvSpPr>
            <p:nvPr/>
          </p:nvSpPr>
          <p:spPr bwMode="auto">
            <a:xfrm flipH="1">
              <a:off x="3913931" y="283131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48" name="AutoShape 30"/>
            <p:cNvSpPr>
              <a:spLocks noChangeArrowheads="1"/>
            </p:cNvSpPr>
            <p:nvPr/>
          </p:nvSpPr>
          <p:spPr bwMode="auto">
            <a:xfrm>
              <a:off x="2982397" y="3293554"/>
              <a:ext cx="1863068" cy="693359"/>
            </a:xfrm>
            <a:custGeom>
              <a:avLst/>
              <a:gdLst>
                <a:gd name="T0" fmla="*/ 1005 w 21600"/>
                <a:gd name="T1" fmla="*/ 216 h 21600"/>
                <a:gd name="T2" fmla="*/ 528 w 21600"/>
                <a:gd name="T3" fmla="*/ 432 h 21600"/>
                <a:gd name="T4" fmla="*/ 51 w 21600"/>
                <a:gd name="T5" fmla="*/ 216 h 21600"/>
                <a:gd name="T6" fmla="*/ 528 w 21600"/>
                <a:gd name="T7" fmla="*/ 0 h 21600"/>
                <a:gd name="T8" fmla="*/ 0 60000 65536"/>
                <a:gd name="T9" fmla="*/ 0 60000 65536"/>
                <a:gd name="T10" fmla="*/ 0 60000 65536"/>
                <a:gd name="T11" fmla="*/ 0 60000 65536"/>
                <a:gd name="T12" fmla="*/ 2843 w 21600"/>
                <a:gd name="T13" fmla="*/ 2850 h 21600"/>
                <a:gd name="T14" fmla="*/ 18757 w 21600"/>
                <a:gd name="T15" fmla="*/ 18750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solidFill>
                    <a:srgbClr val="000099"/>
                  </a:solidFill>
                  <a:latin typeface="+mn-lt"/>
                  <a:ea typeface="黑体" pitchFamily="2" charset="-122"/>
                </a:rPr>
                <a:t>UDP </a:t>
              </a:r>
              <a:r>
                <a:rPr lang="zh-CN" altLang="en-US" sz="1800">
                  <a:solidFill>
                    <a:srgbClr val="000099"/>
                  </a:solidFill>
                  <a:latin typeface="+mn-lt"/>
                  <a:ea typeface="黑体" pitchFamily="2" charset="-122"/>
                </a:rPr>
                <a:t>复用</a:t>
              </a:r>
            </a:p>
          </p:txBody>
        </p:sp>
        <p:sp>
          <p:nvSpPr>
            <p:cNvPr id="9249" name="Text Box 31"/>
            <p:cNvSpPr txBox="1">
              <a:spLocks noChangeArrowheads="1"/>
            </p:cNvSpPr>
            <p:nvPr/>
          </p:nvSpPr>
          <p:spPr bwMode="auto">
            <a:xfrm>
              <a:off x="2925941" y="204807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50" name="Rectangle 32"/>
            <p:cNvSpPr>
              <a:spLocks noChangeArrowheads="1"/>
            </p:cNvSpPr>
            <p:nvPr/>
          </p:nvSpPr>
          <p:spPr bwMode="auto">
            <a:xfrm>
              <a:off x="3236452" y="321651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51" name="Rectangle 33"/>
            <p:cNvSpPr>
              <a:spLocks noChangeArrowheads="1"/>
            </p:cNvSpPr>
            <p:nvPr/>
          </p:nvSpPr>
          <p:spPr bwMode="auto">
            <a:xfrm>
              <a:off x="3829246" y="321651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52" name="Rectangle 34"/>
            <p:cNvSpPr>
              <a:spLocks noChangeArrowheads="1"/>
            </p:cNvSpPr>
            <p:nvPr/>
          </p:nvSpPr>
          <p:spPr bwMode="auto">
            <a:xfrm>
              <a:off x="4422041" y="321651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53" name="Line 35"/>
            <p:cNvSpPr>
              <a:spLocks noChangeShapeType="1"/>
            </p:cNvSpPr>
            <p:nvPr/>
          </p:nvSpPr>
          <p:spPr bwMode="auto">
            <a:xfrm flipH="1">
              <a:off x="4506726" y="283131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54" name="Text Box 36"/>
            <p:cNvSpPr txBox="1">
              <a:spLocks noChangeArrowheads="1"/>
            </p:cNvSpPr>
            <p:nvPr/>
          </p:nvSpPr>
          <p:spPr bwMode="auto">
            <a:xfrm>
              <a:off x="3527556" y="204807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55" name="Text Box 37"/>
            <p:cNvSpPr txBox="1">
              <a:spLocks noChangeArrowheads="1"/>
            </p:cNvSpPr>
            <p:nvPr/>
          </p:nvSpPr>
          <p:spPr bwMode="auto">
            <a:xfrm>
              <a:off x="4115058" y="204807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56" name="Rectangle 38"/>
            <p:cNvSpPr>
              <a:spLocks noChangeArrowheads="1"/>
            </p:cNvSpPr>
            <p:nvPr/>
          </p:nvSpPr>
          <p:spPr bwMode="auto">
            <a:xfrm>
              <a:off x="5640798" y="1971035"/>
              <a:ext cx="4149561" cy="130967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57" name="Line 39"/>
            <p:cNvSpPr>
              <a:spLocks noChangeShapeType="1"/>
            </p:cNvSpPr>
            <p:nvPr/>
          </p:nvSpPr>
          <p:spPr bwMode="auto">
            <a:xfrm flipH="1" flipV="1">
              <a:off x="6035995" y="283131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58" name="Line 40"/>
            <p:cNvSpPr>
              <a:spLocks noChangeShapeType="1"/>
            </p:cNvSpPr>
            <p:nvPr/>
          </p:nvSpPr>
          <p:spPr bwMode="auto">
            <a:xfrm flipH="1" flipV="1">
              <a:off x="6628789" y="283131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59" name="Text Box 41"/>
            <p:cNvSpPr txBox="1">
              <a:spLocks noChangeArrowheads="1"/>
            </p:cNvSpPr>
            <p:nvPr/>
          </p:nvSpPr>
          <p:spPr bwMode="auto">
            <a:xfrm>
              <a:off x="5991888" y="4261368"/>
              <a:ext cx="13893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1800" b="0">
                  <a:solidFill>
                    <a:srgbClr val="000099"/>
                  </a:solidFill>
                  <a:latin typeface="+mn-lt"/>
                  <a:ea typeface="黑体" pitchFamily="2" charset="-122"/>
                </a:rPr>
                <a:t>TCP </a:t>
              </a:r>
              <a:r>
                <a:rPr lang="zh-CN" altLang="en-US" sz="1800" b="0">
                  <a:solidFill>
                    <a:srgbClr val="000099"/>
                  </a:solidFill>
                  <a:latin typeface="+mn-lt"/>
                  <a:ea typeface="黑体" pitchFamily="2" charset="-122"/>
                </a:rPr>
                <a:t>报文段</a:t>
              </a:r>
            </a:p>
          </p:txBody>
        </p:sp>
        <p:sp>
          <p:nvSpPr>
            <p:cNvPr id="9260" name="Text Box 42"/>
            <p:cNvSpPr txBox="1">
              <a:spLocks noChangeArrowheads="1"/>
            </p:cNvSpPr>
            <p:nvPr/>
          </p:nvSpPr>
          <p:spPr bwMode="auto">
            <a:xfrm>
              <a:off x="8034911" y="4142598"/>
              <a:ext cx="1325880" cy="58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eaLnBrk="1" hangingPunct="1">
                <a:lnSpc>
                  <a:spcPct val="90000"/>
                </a:lnSpc>
              </a:pPr>
              <a:r>
                <a:rPr lang="en-US" altLang="zh-CN" sz="1800" b="0">
                  <a:solidFill>
                    <a:srgbClr val="000099"/>
                  </a:solidFill>
                  <a:latin typeface="+mn-lt"/>
                  <a:ea typeface="黑体" pitchFamily="2" charset="-122"/>
                </a:rPr>
                <a:t>UDP</a:t>
              </a:r>
            </a:p>
            <a:p>
              <a:pPr eaLnBrk="1" hangingPunct="1">
                <a:lnSpc>
                  <a:spcPct val="90000"/>
                </a:lnSpc>
              </a:pPr>
              <a:r>
                <a:rPr lang="zh-CN" altLang="en-US" sz="1800" b="0">
                  <a:solidFill>
                    <a:srgbClr val="000099"/>
                  </a:solidFill>
                  <a:latin typeface="+mn-lt"/>
                  <a:ea typeface="黑体" pitchFamily="2" charset="-122"/>
                </a:rPr>
                <a:t>用户数据报</a:t>
              </a:r>
            </a:p>
          </p:txBody>
        </p:sp>
        <p:sp>
          <p:nvSpPr>
            <p:cNvPr id="9261" name="AutoShape 43"/>
            <p:cNvSpPr>
              <a:spLocks noChangeArrowheads="1"/>
            </p:cNvSpPr>
            <p:nvPr/>
          </p:nvSpPr>
          <p:spPr bwMode="auto">
            <a:xfrm>
              <a:off x="5697255" y="3293554"/>
              <a:ext cx="1863068" cy="693359"/>
            </a:xfrm>
            <a:custGeom>
              <a:avLst/>
              <a:gdLst>
                <a:gd name="T0" fmla="*/ 1005 w 21600"/>
                <a:gd name="T1" fmla="*/ 216 h 21600"/>
                <a:gd name="T2" fmla="*/ 528 w 21600"/>
                <a:gd name="T3" fmla="*/ 432 h 21600"/>
                <a:gd name="T4" fmla="*/ 51 w 21600"/>
                <a:gd name="T5" fmla="*/ 216 h 21600"/>
                <a:gd name="T6" fmla="*/ 528 w 21600"/>
                <a:gd name="T7" fmla="*/ 0 h 21600"/>
                <a:gd name="T8" fmla="*/ 0 60000 65536"/>
                <a:gd name="T9" fmla="*/ 0 60000 65536"/>
                <a:gd name="T10" fmla="*/ 0 60000 65536"/>
                <a:gd name="T11" fmla="*/ 0 60000 65536"/>
                <a:gd name="T12" fmla="*/ 2843 w 21600"/>
                <a:gd name="T13" fmla="*/ 2850 h 21600"/>
                <a:gd name="T14" fmla="*/ 18757 w 21600"/>
                <a:gd name="T15" fmla="*/ 18750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62" name="Text Box 44"/>
            <p:cNvSpPr txBox="1">
              <a:spLocks noChangeArrowheads="1"/>
            </p:cNvSpPr>
            <p:nvPr/>
          </p:nvSpPr>
          <p:spPr bwMode="auto">
            <a:xfrm>
              <a:off x="5640798" y="204807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63" name="Rectangle 45"/>
            <p:cNvSpPr>
              <a:spLocks noChangeArrowheads="1"/>
            </p:cNvSpPr>
            <p:nvPr/>
          </p:nvSpPr>
          <p:spPr bwMode="auto">
            <a:xfrm>
              <a:off x="5951310" y="321651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64" name="Rectangle 46"/>
            <p:cNvSpPr>
              <a:spLocks noChangeArrowheads="1"/>
            </p:cNvSpPr>
            <p:nvPr/>
          </p:nvSpPr>
          <p:spPr bwMode="auto">
            <a:xfrm>
              <a:off x="6544104" y="321651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65" name="Rectangle 47"/>
            <p:cNvSpPr>
              <a:spLocks noChangeArrowheads="1"/>
            </p:cNvSpPr>
            <p:nvPr/>
          </p:nvSpPr>
          <p:spPr bwMode="auto">
            <a:xfrm>
              <a:off x="7136898" y="321651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66" name="Line 48"/>
            <p:cNvSpPr>
              <a:spLocks noChangeShapeType="1"/>
            </p:cNvSpPr>
            <p:nvPr/>
          </p:nvSpPr>
          <p:spPr bwMode="auto">
            <a:xfrm flipH="1" flipV="1">
              <a:off x="7221583" y="283131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67" name="Text Box 49"/>
            <p:cNvSpPr txBox="1">
              <a:spLocks noChangeArrowheads="1"/>
            </p:cNvSpPr>
            <p:nvPr/>
          </p:nvSpPr>
          <p:spPr bwMode="auto">
            <a:xfrm>
              <a:off x="6242414" y="204807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68" name="Text Box 50"/>
            <p:cNvSpPr txBox="1">
              <a:spLocks noChangeArrowheads="1"/>
            </p:cNvSpPr>
            <p:nvPr/>
          </p:nvSpPr>
          <p:spPr bwMode="auto">
            <a:xfrm>
              <a:off x="6829916" y="204807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grpSp>
          <p:nvGrpSpPr>
            <p:cNvPr id="9269" name="Group 51"/>
            <p:cNvGrpSpPr/>
            <p:nvPr/>
          </p:nvGrpSpPr>
          <p:grpSpPr bwMode="auto">
            <a:xfrm>
              <a:off x="1575922" y="3974073"/>
              <a:ext cx="7169989" cy="702989"/>
              <a:chOff x="912" y="1920"/>
              <a:chExt cx="4064" cy="398"/>
            </a:xfrm>
          </p:grpSpPr>
          <p:sp>
            <p:nvSpPr>
              <p:cNvPr id="9296" name="Line 52"/>
              <p:cNvSpPr>
                <a:spLocks noChangeShapeType="1"/>
              </p:cNvSpPr>
              <p:nvPr/>
            </p:nvSpPr>
            <p:spPr bwMode="auto">
              <a:xfrm>
                <a:off x="912" y="1920"/>
                <a:ext cx="0" cy="384"/>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97" name="Line 53"/>
              <p:cNvSpPr>
                <a:spLocks noChangeShapeType="1"/>
              </p:cNvSpPr>
              <p:nvPr/>
            </p:nvSpPr>
            <p:spPr bwMode="auto">
              <a:xfrm>
                <a:off x="2112" y="1928"/>
                <a:ext cx="0" cy="382"/>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98" name="Line 54"/>
              <p:cNvSpPr>
                <a:spLocks noChangeShapeType="1"/>
              </p:cNvSpPr>
              <p:nvPr/>
            </p:nvSpPr>
            <p:spPr bwMode="auto">
              <a:xfrm flipV="1">
                <a:off x="3776" y="1928"/>
                <a:ext cx="0" cy="384"/>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99" name="Line 55"/>
              <p:cNvSpPr>
                <a:spLocks noChangeShapeType="1"/>
              </p:cNvSpPr>
              <p:nvPr/>
            </p:nvSpPr>
            <p:spPr bwMode="auto">
              <a:xfrm flipV="1">
                <a:off x="4976" y="1936"/>
                <a:ext cx="0" cy="382"/>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grpSp>
        <p:sp>
          <p:nvSpPr>
            <p:cNvPr id="9270" name="Line 56"/>
            <p:cNvSpPr>
              <a:spLocks noChangeShapeType="1"/>
            </p:cNvSpPr>
            <p:nvPr/>
          </p:nvSpPr>
          <p:spPr bwMode="auto">
            <a:xfrm flipH="1" flipV="1">
              <a:off x="8153117" y="284415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71" name="Line 57"/>
            <p:cNvSpPr>
              <a:spLocks noChangeShapeType="1"/>
            </p:cNvSpPr>
            <p:nvPr/>
          </p:nvSpPr>
          <p:spPr bwMode="auto">
            <a:xfrm flipH="1" flipV="1">
              <a:off x="8745912" y="284415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72" name="AutoShape 58"/>
            <p:cNvSpPr>
              <a:spLocks noChangeArrowheads="1"/>
            </p:cNvSpPr>
            <p:nvPr/>
          </p:nvSpPr>
          <p:spPr bwMode="auto">
            <a:xfrm>
              <a:off x="7814378" y="3306394"/>
              <a:ext cx="1863068" cy="693359"/>
            </a:xfrm>
            <a:custGeom>
              <a:avLst/>
              <a:gdLst>
                <a:gd name="T0" fmla="*/ 1005 w 21600"/>
                <a:gd name="T1" fmla="*/ 216 h 21600"/>
                <a:gd name="T2" fmla="*/ 528 w 21600"/>
                <a:gd name="T3" fmla="*/ 432 h 21600"/>
                <a:gd name="T4" fmla="*/ 51 w 21600"/>
                <a:gd name="T5" fmla="*/ 216 h 21600"/>
                <a:gd name="T6" fmla="*/ 528 w 21600"/>
                <a:gd name="T7" fmla="*/ 0 h 21600"/>
                <a:gd name="T8" fmla="*/ 0 60000 65536"/>
                <a:gd name="T9" fmla="*/ 0 60000 65536"/>
                <a:gd name="T10" fmla="*/ 0 60000 65536"/>
                <a:gd name="T11" fmla="*/ 0 60000 65536"/>
                <a:gd name="T12" fmla="*/ 2843 w 21600"/>
                <a:gd name="T13" fmla="*/ 2850 h 21600"/>
                <a:gd name="T14" fmla="*/ 18757 w 21600"/>
                <a:gd name="T15" fmla="*/ 18750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73" name="Text Box 59"/>
            <p:cNvSpPr txBox="1">
              <a:spLocks noChangeArrowheads="1"/>
            </p:cNvSpPr>
            <p:nvPr/>
          </p:nvSpPr>
          <p:spPr bwMode="auto">
            <a:xfrm>
              <a:off x="7757921" y="206091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74" name="Rectangle 60"/>
            <p:cNvSpPr>
              <a:spLocks noChangeArrowheads="1"/>
            </p:cNvSpPr>
            <p:nvPr/>
          </p:nvSpPr>
          <p:spPr bwMode="auto">
            <a:xfrm>
              <a:off x="8068433" y="322935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75" name="Rectangle 61"/>
            <p:cNvSpPr>
              <a:spLocks noChangeArrowheads="1"/>
            </p:cNvSpPr>
            <p:nvPr/>
          </p:nvSpPr>
          <p:spPr bwMode="auto">
            <a:xfrm>
              <a:off x="8661227" y="322935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76" name="Rectangle 62"/>
            <p:cNvSpPr>
              <a:spLocks noChangeArrowheads="1"/>
            </p:cNvSpPr>
            <p:nvPr/>
          </p:nvSpPr>
          <p:spPr bwMode="auto">
            <a:xfrm>
              <a:off x="9254021" y="3229354"/>
              <a:ext cx="169370" cy="15408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99"/>
                </a:solidFill>
                <a:latin typeface="+mn-lt"/>
                <a:ea typeface="黑体" pitchFamily="2" charset="-122"/>
              </a:endParaRPr>
            </a:p>
          </p:txBody>
        </p:sp>
        <p:sp>
          <p:nvSpPr>
            <p:cNvPr id="9277" name="Line 63"/>
            <p:cNvSpPr>
              <a:spLocks noChangeShapeType="1"/>
            </p:cNvSpPr>
            <p:nvPr/>
          </p:nvSpPr>
          <p:spPr bwMode="auto">
            <a:xfrm flipH="1" flipV="1">
              <a:off x="9338706" y="2844155"/>
              <a:ext cx="0" cy="385200"/>
            </a:xfrm>
            <a:prstGeom prst="line">
              <a:avLst/>
            </a:prstGeom>
            <a:noFill/>
            <a:ln w="28575">
              <a:solidFill>
                <a:srgbClr val="CC0000"/>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9278" name="Text Box 64"/>
            <p:cNvSpPr txBox="1">
              <a:spLocks noChangeArrowheads="1"/>
            </p:cNvSpPr>
            <p:nvPr/>
          </p:nvSpPr>
          <p:spPr bwMode="auto">
            <a:xfrm>
              <a:off x="8359537" y="206091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79" name="Text Box 65"/>
            <p:cNvSpPr txBox="1">
              <a:spLocks noChangeArrowheads="1"/>
            </p:cNvSpPr>
            <p:nvPr/>
          </p:nvSpPr>
          <p:spPr bwMode="auto">
            <a:xfrm>
              <a:off x="8947038" y="2060915"/>
              <a:ext cx="7150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6000" b="0">
                  <a:solidFill>
                    <a:srgbClr val="000099"/>
                  </a:solidFill>
                  <a:latin typeface="+mn-lt"/>
                  <a:ea typeface="黑体" pitchFamily="2" charset="-122"/>
                  <a:sym typeface="Wingdings" panose="05000000000000000000" pitchFamily="2" charset="2"/>
                </a:rPr>
                <a:t></a:t>
              </a:r>
            </a:p>
          </p:txBody>
        </p:sp>
        <p:sp>
          <p:nvSpPr>
            <p:cNvPr id="9280" name="Text Box 66"/>
            <p:cNvSpPr txBox="1">
              <a:spLocks noChangeArrowheads="1"/>
            </p:cNvSpPr>
            <p:nvPr/>
          </p:nvSpPr>
          <p:spPr bwMode="auto">
            <a:xfrm>
              <a:off x="6968974" y="1763991"/>
              <a:ext cx="14020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b="0">
                  <a:solidFill>
                    <a:srgbClr val="000099"/>
                  </a:solidFill>
                  <a:latin typeface="+mn-lt"/>
                  <a:ea typeface="黑体" pitchFamily="2" charset="-122"/>
                </a:rPr>
                <a:t>应用进程</a:t>
              </a:r>
            </a:p>
          </p:txBody>
        </p:sp>
        <p:sp>
          <p:nvSpPr>
            <p:cNvPr id="9281" name="Text Box 67"/>
            <p:cNvSpPr txBox="1">
              <a:spLocks noChangeArrowheads="1"/>
            </p:cNvSpPr>
            <p:nvPr/>
          </p:nvSpPr>
          <p:spPr bwMode="auto">
            <a:xfrm>
              <a:off x="7283333" y="2879464"/>
              <a:ext cx="7924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b="0">
                  <a:solidFill>
                    <a:srgbClr val="000099"/>
                  </a:solidFill>
                  <a:latin typeface="+mn-lt"/>
                  <a:ea typeface="黑体" pitchFamily="2" charset="-122"/>
                </a:rPr>
                <a:t>端口</a:t>
              </a:r>
            </a:p>
          </p:txBody>
        </p:sp>
        <p:sp>
          <p:nvSpPr>
            <p:cNvPr id="9282" name="Text Box 68"/>
            <p:cNvSpPr txBox="1">
              <a:spLocks noChangeArrowheads="1"/>
            </p:cNvSpPr>
            <p:nvPr/>
          </p:nvSpPr>
          <p:spPr bwMode="auto">
            <a:xfrm>
              <a:off x="2463702" y="2866625"/>
              <a:ext cx="7924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b="0">
                  <a:solidFill>
                    <a:srgbClr val="000099"/>
                  </a:solidFill>
                  <a:latin typeface="+mn-lt"/>
                  <a:ea typeface="黑体" pitchFamily="2" charset="-122"/>
                </a:rPr>
                <a:t>端口</a:t>
              </a:r>
            </a:p>
          </p:txBody>
        </p:sp>
        <p:sp>
          <p:nvSpPr>
            <p:cNvPr id="9283" name="Text Box 69"/>
            <p:cNvSpPr txBox="1">
              <a:spLocks noChangeArrowheads="1"/>
            </p:cNvSpPr>
            <p:nvPr/>
          </p:nvSpPr>
          <p:spPr bwMode="auto">
            <a:xfrm>
              <a:off x="6106565" y="3447634"/>
              <a:ext cx="11607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1800" b="0">
                  <a:solidFill>
                    <a:srgbClr val="000099"/>
                  </a:solidFill>
                  <a:latin typeface="+mn-lt"/>
                  <a:ea typeface="黑体" pitchFamily="2" charset="-122"/>
                </a:rPr>
                <a:t>TCP </a:t>
              </a:r>
              <a:r>
                <a:rPr lang="zh-CN" altLang="en-US" sz="1800" b="0">
                  <a:solidFill>
                    <a:srgbClr val="000099"/>
                  </a:solidFill>
                  <a:latin typeface="+mn-lt"/>
                  <a:ea typeface="黑体" pitchFamily="2" charset="-122"/>
                </a:rPr>
                <a:t>分用</a:t>
              </a:r>
            </a:p>
          </p:txBody>
        </p:sp>
        <p:sp>
          <p:nvSpPr>
            <p:cNvPr id="9284" name="Text Box 70"/>
            <p:cNvSpPr txBox="1">
              <a:spLocks noChangeArrowheads="1"/>
            </p:cNvSpPr>
            <p:nvPr/>
          </p:nvSpPr>
          <p:spPr bwMode="auto">
            <a:xfrm>
              <a:off x="8237802" y="3434794"/>
              <a:ext cx="11861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1800" b="0">
                  <a:solidFill>
                    <a:srgbClr val="000099"/>
                  </a:solidFill>
                  <a:latin typeface="+mn-lt"/>
                  <a:ea typeface="黑体" pitchFamily="2" charset="-122"/>
                </a:rPr>
                <a:t>UDP </a:t>
              </a:r>
              <a:r>
                <a:rPr lang="zh-CN" altLang="en-US" sz="1800" b="0">
                  <a:solidFill>
                    <a:srgbClr val="000099"/>
                  </a:solidFill>
                  <a:latin typeface="+mn-lt"/>
                  <a:ea typeface="黑体" pitchFamily="2" charset="-122"/>
                </a:rPr>
                <a:t>分用</a:t>
              </a:r>
            </a:p>
          </p:txBody>
        </p:sp>
        <p:sp>
          <p:nvSpPr>
            <p:cNvPr id="9285" name="Text Box 71"/>
            <p:cNvSpPr txBox="1">
              <a:spLocks noChangeArrowheads="1"/>
            </p:cNvSpPr>
            <p:nvPr/>
          </p:nvSpPr>
          <p:spPr bwMode="auto">
            <a:xfrm>
              <a:off x="7267454" y="4815093"/>
              <a:ext cx="9194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en-US" altLang="zh-CN" sz="1800" b="0">
                  <a:solidFill>
                    <a:srgbClr val="000099"/>
                  </a:solidFill>
                  <a:latin typeface="+mn-lt"/>
                  <a:ea typeface="黑体" pitchFamily="2" charset="-122"/>
                </a:rPr>
                <a:t>IP </a:t>
              </a:r>
              <a:r>
                <a:rPr lang="zh-CN" altLang="en-US" sz="1800" b="0">
                  <a:solidFill>
                    <a:srgbClr val="000099"/>
                  </a:solidFill>
                  <a:latin typeface="+mn-lt"/>
                  <a:ea typeface="黑体" pitchFamily="2" charset="-122"/>
                </a:rPr>
                <a:t>分用</a:t>
              </a:r>
            </a:p>
          </p:txBody>
        </p:sp>
        <p:sp>
          <p:nvSpPr>
            <p:cNvPr id="9286" name="AutoShape 72"/>
            <p:cNvSpPr>
              <a:spLocks noChangeArrowheads="1"/>
            </p:cNvSpPr>
            <p:nvPr/>
          </p:nvSpPr>
          <p:spPr bwMode="auto">
            <a:xfrm>
              <a:off x="2728342" y="5360792"/>
              <a:ext cx="338740" cy="693359"/>
            </a:xfrm>
            <a:prstGeom prst="downArrow">
              <a:avLst>
                <a:gd name="adj1" fmla="val 50000"/>
                <a:gd name="adj2" fmla="val 5625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solidFill>
                  <a:srgbClr val="000099"/>
                </a:solidFill>
                <a:latin typeface="+mn-lt"/>
                <a:ea typeface="黑体" pitchFamily="2" charset="-122"/>
              </a:endParaRPr>
            </a:p>
          </p:txBody>
        </p:sp>
        <p:sp>
          <p:nvSpPr>
            <p:cNvPr id="9287" name="AutoShape 73"/>
            <p:cNvSpPr>
              <a:spLocks noChangeArrowheads="1"/>
            </p:cNvSpPr>
            <p:nvPr/>
          </p:nvSpPr>
          <p:spPr bwMode="auto">
            <a:xfrm flipV="1">
              <a:off x="7503866" y="5360792"/>
              <a:ext cx="338740" cy="693359"/>
            </a:xfrm>
            <a:prstGeom prst="downArrow">
              <a:avLst>
                <a:gd name="adj1" fmla="val 50000"/>
                <a:gd name="adj2" fmla="val 5625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solidFill>
                  <a:srgbClr val="000099"/>
                </a:solidFill>
                <a:latin typeface="+mn-lt"/>
                <a:ea typeface="黑体" pitchFamily="2" charset="-122"/>
              </a:endParaRPr>
            </a:p>
          </p:txBody>
        </p:sp>
        <p:grpSp>
          <p:nvGrpSpPr>
            <p:cNvPr id="9288" name="Group 74"/>
            <p:cNvGrpSpPr/>
            <p:nvPr/>
          </p:nvGrpSpPr>
          <p:grpSpPr bwMode="auto">
            <a:xfrm>
              <a:off x="5579049" y="6054151"/>
              <a:ext cx="1803083" cy="489525"/>
              <a:chOff x="2736" y="3216"/>
              <a:chExt cx="864" cy="240"/>
            </a:xfrm>
          </p:grpSpPr>
          <p:sp>
            <p:nvSpPr>
              <p:cNvPr id="9294" name="AutoShape 75"/>
              <p:cNvSpPr>
                <a:spLocks noChangeArrowheads="1"/>
              </p:cNvSpPr>
              <p:nvPr/>
            </p:nvSpPr>
            <p:spPr bwMode="auto">
              <a:xfrm>
                <a:off x="3168" y="3216"/>
                <a:ext cx="432" cy="240"/>
              </a:xfrm>
              <a:custGeom>
                <a:avLst/>
                <a:gdLst>
                  <a:gd name="T0" fmla="*/ 324 w 21600"/>
                  <a:gd name="T1" fmla="*/ 0 h 21600"/>
                  <a:gd name="T2" fmla="*/ 0 w 21600"/>
                  <a:gd name="T3" fmla="*/ 120 h 21600"/>
                  <a:gd name="T4" fmla="*/ 324 w 21600"/>
                  <a:gd name="T5" fmla="*/ 240 h 21600"/>
                  <a:gd name="T6" fmla="*/ 432 w 21600"/>
                  <a:gd name="T7" fmla="*/ 120 h 21600"/>
                  <a:gd name="T8" fmla="*/ 17694720 60000 65536"/>
                  <a:gd name="T9" fmla="*/ 11796480 60000 65536"/>
                  <a:gd name="T10" fmla="*/ 5898240 60000 65536"/>
                  <a:gd name="T11" fmla="*/ 0 60000 65536"/>
                  <a:gd name="T12" fmla="*/ 34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a:round/>
              </a:ln>
              <a:effectLst/>
              <a:scene3d>
                <a:camera prst="legacyObliqueTopLeft"/>
                <a:lightRig rig="legacyFlat3" dir="t"/>
              </a:scene3d>
              <a:sp3d extrusionH="1254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solidFill>
                    <a:srgbClr val="000099"/>
                  </a:solidFill>
                  <a:latin typeface="+mn-lt"/>
                  <a:ea typeface="黑体" pitchFamily="2" charset="-122"/>
                </a:endParaRPr>
              </a:p>
            </p:txBody>
          </p:sp>
          <p:sp>
            <p:nvSpPr>
              <p:cNvPr id="9295" name="Rectangle 76"/>
              <p:cNvSpPr>
                <a:spLocks noChangeArrowheads="1"/>
              </p:cNvSpPr>
              <p:nvPr/>
            </p:nvSpPr>
            <p:spPr bwMode="auto">
              <a:xfrm>
                <a:off x="2736" y="3216"/>
                <a:ext cx="624" cy="240"/>
              </a:xfrm>
              <a:prstGeom prst="rect">
                <a:avLst/>
              </a:prstGeom>
              <a:solidFill>
                <a:srgbClr val="00FFFF"/>
              </a:solidFill>
              <a:ln w="9525">
                <a:miter lim="800000"/>
              </a:ln>
              <a:effectLst/>
              <a:scene3d>
                <a:camera prst="legacyObliqueTopLeft"/>
                <a:lightRig rig="legacyFlat3" dir="t"/>
              </a:scene3d>
              <a:sp3d extrusionH="125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r>
                  <a:rPr lang="en-US" altLang="zh-CN" sz="1800" dirty="0">
                    <a:latin typeface="+mn-lt"/>
                    <a:ea typeface="黑体" pitchFamily="2" charset="-122"/>
                  </a:rPr>
                  <a:t>IP </a:t>
                </a:r>
                <a:r>
                  <a:rPr lang="zh-CN" altLang="en-US" sz="1800" dirty="0">
                    <a:latin typeface="+mn-lt"/>
                    <a:ea typeface="黑体" pitchFamily="2" charset="-122"/>
                  </a:rPr>
                  <a:t>数据报</a:t>
                </a:r>
              </a:p>
            </p:txBody>
          </p:sp>
        </p:grpSp>
        <p:grpSp>
          <p:nvGrpSpPr>
            <p:cNvPr id="9289" name="Group 77"/>
            <p:cNvGrpSpPr/>
            <p:nvPr/>
          </p:nvGrpSpPr>
          <p:grpSpPr bwMode="auto">
            <a:xfrm>
              <a:off x="3428757" y="6054151"/>
              <a:ext cx="1803083" cy="489525"/>
              <a:chOff x="2736" y="3216"/>
              <a:chExt cx="864" cy="240"/>
            </a:xfrm>
          </p:grpSpPr>
          <p:sp>
            <p:nvSpPr>
              <p:cNvPr id="9292" name="AutoShape 78"/>
              <p:cNvSpPr>
                <a:spLocks noChangeArrowheads="1"/>
              </p:cNvSpPr>
              <p:nvPr/>
            </p:nvSpPr>
            <p:spPr bwMode="auto">
              <a:xfrm>
                <a:off x="3168" y="3216"/>
                <a:ext cx="432" cy="240"/>
              </a:xfrm>
              <a:custGeom>
                <a:avLst/>
                <a:gdLst>
                  <a:gd name="T0" fmla="*/ 324 w 21600"/>
                  <a:gd name="T1" fmla="*/ 0 h 21600"/>
                  <a:gd name="T2" fmla="*/ 0 w 21600"/>
                  <a:gd name="T3" fmla="*/ 120 h 21600"/>
                  <a:gd name="T4" fmla="*/ 324 w 21600"/>
                  <a:gd name="T5" fmla="*/ 240 h 21600"/>
                  <a:gd name="T6" fmla="*/ 432 w 21600"/>
                  <a:gd name="T7" fmla="*/ 120 h 21600"/>
                  <a:gd name="T8" fmla="*/ 17694720 60000 65536"/>
                  <a:gd name="T9" fmla="*/ 11796480 60000 65536"/>
                  <a:gd name="T10" fmla="*/ 5898240 60000 65536"/>
                  <a:gd name="T11" fmla="*/ 0 60000 65536"/>
                  <a:gd name="T12" fmla="*/ 34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a:round/>
              </a:ln>
              <a:effectLst/>
              <a:scene3d>
                <a:camera prst="legacyObliqueTopLeft"/>
                <a:lightRig rig="legacyFlat3" dir="t"/>
              </a:scene3d>
              <a:sp3d extrusionH="1254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solidFill>
                    <a:srgbClr val="000099"/>
                  </a:solidFill>
                  <a:latin typeface="+mn-lt"/>
                  <a:ea typeface="黑体" pitchFamily="2" charset="-122"/>
                </a:endParaRPr>
              </a:p>
            </p:txBody>
          </p:sp>
          <p:sp>
            <p:nvSpPr>
              <p:cNvPr id="9293" name="Rectangle 79"/>
              <p:cNvSpPr>
                <a:spLocks noChangeArrowheads="1"/>
              </p:cNvSpPr>
              <p:nvPr/>
            </p:nvSpPr>
            <p:spPr bwMode="auto">
              <a:xfrm>
                <a:off x="2736" y="3216"/>
                <a:ext cx="624" cy="240"/>
              </a:xfrm>
              <a:prstGeom prst="rect">
                <a:avLst/>
              </a:prstGeom>
              <a:solidFill>
                <a:srgbClr val="00FFFF"/>
              </a:solidFill>
              <a:ln w="9525">
                <a:miter lim="800000"/>
              </a:ln>
              <a:effectLst/>
              <a:scene3d>
                <a:camera prst="legacyObliqueTopLeft"/>
                <a:lightRig rig="legacyFlat3" dir="t"/>
              </a:scene3d>
              <a:sp3d extrusionH="125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r>
                  <a:rPr lang="en-US" altLang="zh-CN" sz="1800" dirty="0">
                    <a:latin typeface="+mn-lt"/>
                    <a:ea typeface="黑体" pitchFamily="2" charset="-122"/>
                  </a:rPr>
                  <a:t>IP </a:t>
                </a:r>
                <a:r>
                  <a:rPr lang="zh-CN" altLang="en-US" sz="1800" dirty="0">
                    <a:latin typeface="+mn-lt"/>
                    <a:ea typeface="黑体" pitchFamily="2" charset="-122"/>
                  </a:rPr>
                  <a:t>数据报</a:t>
                </a:r>
              </a:p>
            </p:txBody>
          </p:sp>
        </p:grpSp>
        <p:sp>
          <p:nvSpPr>
            <p:cNvPr id="9290" name="Text Box 80"/>
            <p:cNvSpPr txBox="1">
              <a:spLocks noChangeArrowheads="1"/>
            </p:cNvSpPr>
            <p:nvPr/>
          </p:nvSpPr>
          <p:spPr bwMode="auto">
            <a:xfrm>
              <a:off x="2314204" y="1327431"/>
              <a:ext cx="944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sz="2000" b="0" dirty="0">
                  <a:solidFill>
                    <a:srgbClr val="000099"/>
                  </a:solidFill>
                  <a:latin typeface="+mn-lt"/>
                  <a:ea typeface="黑体" pitchFamily="2" charset="-122"/>
                </a:rPr>
                <a:t>发送方</a:t>
              </a:r>
            </a:p>
          </p:txBody>
        </p:sp>
        <p:sp>
          <p:nvSpPr>
            <p:cNvPr id="9291" name="Text Box 81"/>
            <p:cNvSpPr txBox="1">
              <a:spLocks noChangeArrowheads="1"/>
            </p:cNvSpPr>
            <p:nvPr/>
          </p:nvSpPr>
          <p:spPr bwMode="auto">
            <a:xfrm>
              <a:off x="7125013" y="1301751"/>
              <a:ext cx="944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sz="2000" b="0">
                  <a:solidFill>
                    <a:srgbClr val="000099"/>
                  </a:solidFill>
                  <a:latin typeface="+mn-lt"/>
                  <a:ea typeface="黑体" pitchFamily="2" charset="-122"/>
                </a:rPr>
                <a:t>接收方</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zh-CN" altLang="en-US"/>
              <a:t>运输层作用：进程的通信</a:t>
            </a:r>
          </a:p>
        </p:txBody>
      </p:sp>
      <p:sp>
        <p:nvSpPr>
          <p:cNvPr id="9" name="Text Placeholder 8"/>
          <p:cNvSpPr>
            <a:spLocks noGrp="1"/>
          </p:cNvSpPr>
          <p:nvPr>
            <p:ph type="body" sz="half" idx="14"/>
          </p:nvPr>
        </p:nvSpPr>
        <p:spPr/>
        <p:txBody>
          <a:bodyPr/>
          <a:lstStyle/>
          <a:p>
            <a:r>
              <a:rPr lang="zh-CN" altLang="en-US">
                <a:sym typeface="+mn-ea"/>
              </a:rPr>
              <a:t>运输层作用：可靠传输</a:t>
            </a:r>
            <a:endParaRPr lang="en-US"/>
          </a:p>
        </p:txBody>
      </p:sp>
      <p:sp>
        <p:nvSpPr>
          <p:cNvPr id="10" name="Text Placeholder 9"/>
          <p:cNvSpPr>
            <a:spLocks noGrp="1"/>
          </p:cNvSpPr>
          <p:nvPr>
            <p:ph type="body" sz="half" idx="15"/>
          </p:nvPr>
        </p:nvSpPr>
        <p:spPr/>
        <p:txBody>
          <a:bodyPr/>
          <a:lstStyle/>
          <a:p>
            <a:r>
              <a:rPr lang="zh-CN" altLang="en-US"/>
              <a:t>运输层协议</a:t>
            </a:r>
          </a:p>
        </p:txBody>
      </p:sp>
      <p:sp>
        <p:nvSpPr>
          <p:cNvPr id="11" name="Text Placeholder 10"/>
          <p:cNvSpPr>
            <a:spLocks noGrp="1"/>
          </p:cNvSpPr>
          <p:nvPr>
            <p:ph type="body" sz="half" idx="16"/>
          </p:nvPr>
        </p:nvSpPr>
        <p:spPr/>
        <p:txBody>
          <a:bodyPr/>
          <a:lstStyle/>
          <a:p>
            <a:endParaRPr lang="en-US"/>
          </a:p>
        </p:txBody>
      </p:sp>
      <p:sp>
        <p:nvSpPr>
          <p:cNvPr id="12" name="Text Placeholder 11"/>
          <p:cNvSpPr>
            <a:spLocks noGrp="1"/>
          </p:cNvSpPr>
          <p:nvPr>
            <p:ph type="body" sz="half" idx="17"/>
          </p:nvPr>
        </p:nvSpPr>
        <p:spPr/>
        <p:txBody>
          <a:bodyPr/>
          <a:lstStyle/>
          <a:p>
            <a:r>
              <a:rPr lang="zh-CN" altLang="en-US">
                <a:sym typeface="+mn-ea"/>
              </a:rPr>
              <a:t>运输层作用：端口</a:t>
            </a:r>
          </a:p>
        </p:txBody>
      </p:sp>
      <p:sp>
        <p:nvSpPr>
          <p:cNvPr id="88" name="下箭头 87"/>
          <p:cNvSpPr/>
          <p:nvPr/>
        </p:nvSpPr>
        <p:spPr>
          <a:xfrm rot="16200000">
            <a:off x="4897260" y="318296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应用不同</a:t>
            </a:r>
          </a:p>
        </p:txBody>
      </p:sp>
      <p:sp>
        <p:nvSpPr>
          <p:cNvPr id="3" name="Content Placeholder 2"/>
          <p:cNvSpPr>
            <a:spLocks noGrp="1"/>
          </p:cNvSpPr>
          <p:nvPr>
            <p:ph idx="1"/>
          </p:nvPr>
        </p:nvSpPr>
        <p:spPr/>
        <p:txBody>
          <a:bodyPr/>
          <a:lstStyle/>
          <a:p>
            <a:r>
              <a:rPr lang="zh-CN" altLang="en-US"/>
              <a:t>传输存在</a:t>
            </a:r>
          </a:p>
          <a:p>
            <a:pPr lvl="1"/>
            <a:r>
              <a:rPr lang="zh-CN" altLang="en-US"/>
              <a:t>丢包：网络太拥挤、链路太差</a:t>
            </a:r>
          </a:p>
          <a:p>
            <a:pPr lvl="1"/>
            <a:r>
              <a:rPr lang="zh-CN" altLang="en-US"/>
              <a:t>错包：对收到的报文进行差错检测</a:t>
            </a:r>
          </a:p>
          <a:p>
            <a:pPr lvl="0"/>
            <a:endParaRPr lang="zh-CN" altLang="en-US">
              <a:sym typeface="+mn-ea"/>
            </a:endParaRPr>
          </a:p>
          <a:p>
            <a:pPr lvl="0"/>
            <a:r>
              <a:rPr lang="zh-CN" altLang="en-US">
                <a:sym typeface="+mn-ea"/>
              </a:rPr>
              <a:t>是否需要可靠传输</a:t>
            </a:r>
          </a:p>
          <a:p>
            <a:pPr lvl="1"/>
            <a:r>
              <a:rPr lang="zh-CN" altLang="en-US">
                <a:sym typeface="+mn-ea"/>
              </a:rPr>
              <a:t>网页浏览 </a:t>
            </a:r>
            <a:r>
              <a:rPr lang="en-US" altLang="zh-CN">
                <a:sym typeface="+mn-ea"/>
              </a:rPr>
              <a:t>vs </a:t>
            </a:r>
            <a:r>
              <a:rPr lang="zh-CN" altLang="en-US">
                <a:sym typeface="+mn-ea"/>
              </a:rPr>
              <a:t>视频播放</a:t>
            </a:r>
            <a:endParaRPr lang="zh-CN" altLang="en-US"/>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18</a:t>
            </a:fld>
            <a:endParaRPr lang="zh-CN" altLang="en-US"/>
          </a:p>
        </p:txBody>
      </p:sp>
      <p:sp>
        <p:nvSpPr>
          <p:cNvPr id="127290" name="Rectangle 314"/>
          <p:cNvSpPr>
            <a:spLocks noChangeArrowheads="1"/>
          </p:cNvSpPr>
          <p:nvPr/>
        </p:nvSpPr>
        <p:spPr bwMode="auto">
          <a:xfrm>
            <a:off x="8256704" y="2181226"/>
            <a:ext cx="1570170" cy="2538413"/>
          </a:xfrm>
          <a:prstGeom prst="rect">
            <a:avLst/>
          </a:prstGeom>
          <a:solidFill>
            <a:srgbClr val="FFFF99"/>
          </a:solidFill>
          <a:ln w="12700">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292" name="Line 316"/>
          <p:cNvSpPr>
            <a:spLocks noChangeShapeType="1"/>
          </p:cNvSpPr>
          <p:nvPr/>
        </p:nvSpPr>
        <p:spPr bwMode="auto">
          <a:xfrm>
            <a:off x="8256704" y="3767138"/>
            <a:ext cx="156845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293" name="Line 317"/>
          <p:cNvSpPr>
            <a:spLocks noChangeShapeType="1"/>
          </p:cNvSpPr>
          <p:nvPr/>
        </p:nvSpPr>
        <p:spPr bwMode="auto">
          <a:xfrm>
            <a:off x="8256704" y="4246563"/>
            <a:ext cx="156845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294" name="Rectangle 318"/>
          <p:cNvSpPr>
            <a:spLocks noChangeArrowheads="1"/>
          </p:cNvSpPr>
          <p:nvPr/>
        </p:nvSpPr>
        <p:spPr bwMode="auto">
          <a:xfrm>
            <a:off x="8263584" y="2843214"/>
            <a:ext cx="1559852" cy="447675"/>
          </a:xfrm>
          <a:prstGeom prst="rect">
            <a:avLst/>
          </a:prstGeom>
          <a:solidFill>
            <a:srgbClr val="99FF66"/>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295" name="Rectangle 319"/>
          <p:cNvSpPr>
            <a:spLocks noChangeArrowheads="1"/>
          </p:cNvSpPr>
          <p:nvPr/>
        </p:nvSpPr>
        <p:spPr bwMode="auto">
          <a:xfrm>
            <a:off x="8218870" y="2301875"/>
            <a:ext cx="32131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150000"/>
              </a:lnSpc>
            </a:pPr>
            <a:r>
              <a:rPr kumimoji="1" lang="en-US" altLang="zh-CN" sz="2000">
                <a:solidFill>
                  <a:schemeClr val="tx1"/>
                </a:solidFill>
                <a:latin typeface="+mn-lt"/>
                <a:ea typeface="黑体" pitchFamily="2" charset="-122"/>
              </a:rPr>
              <a:t>5</a:t>
            </a:r>
          </a:p>
          <a:p>
            <a:pPr defTabSz="762000" eaLnBrk="0" hangingPunct="0">
              <a:lnSpc>
                <a:spcPct val="150000"/>
              </a:lnSpc>
            </a:pPr>
            <a:r>
              <a:rPr kumimoji="1" lang="en-US" altLang="zh-CN" sz="2000">
                <a:solidFill>
                  <a:schemeClr val="tx1"/>
                </a:solidFill>
                <a:latin typeface="+mn-lt"/>
                <a:ea typeface="黑体" pitchFamily="2" charset="-122"/>
              </a:rPr>
              <a:t>4</a:t>
            </a:r>
          </a:p>
          <a:p>
            <a:pPr defTabSz="762000" eaLnBrk="0" hangingPunct="0">
              <a:lnSpc>
                <a:spcPct val="150000"/>
              </a:lnSpc>
            </a:pPr>
            <a:r>
              <a:rPr kumimoji="1" lang="en-US" altLang="zh-CN" sz="2000">
                <a:solidFill>
                  <a:schemeClr val="tx1"/>
                </a:solidFill>
                <a:latin typeface="+mn-lt"/>
                <a:ea typeface="黑体" pitchFamily="2" charset="-122"/>
              </a:rPr>
              <a:t>3</a:t>
            </a:r>
          </a:p>
          <a:p>
            <a:pPr defTabSz="762000" eaLnBrk="0" hangingPunct="0">
              <a:lnSpc>
                <a:spcPct val="150000"/>
              </a:lnSpc>
            </a:pPr>
            <a:r>
              <a:rPr kumimoji="1" lang="en-US" altLang="zh-CN" sz="2000">
                <a:solidFill>
                  <a:schemeClr val="tx1"/>
                </a:solidFill>
                <a:latin typeface="+mn-lt"/>
                <a:ea typeface="黑体" pitchFamily="2" charset="-122"/>
              </a:rPr>
              <a:t>2</a:t>
            </a:r>
          </a:p>
          <a:p>
            <a:pPr defTabSz="762000" eaLnBrk="0" hangingPunct="0">
              <a:lnSpc>
                <a:spcPct val="150000"/>
              </a:lnSpc>
            </a:pPr>
            <a:r>
              <a:rPr kumimoji="1" lang="en-US" altLang="zh-CN" sz="2000">
                <a:solidFill>
                  <a:schemeClr val="tx1"/>
                </a:solidFill>
                <a:latin typeface="+mn-lt"/>
                <a:ea typeface="黑体" pitchFamily="2" charset="-122"/>
              </a:rPr>
              <a:t>1</a:t>
            </a:r>
          </a:p>
        </p:txBody>
      </p:sp>
      <p:sp>
        <p:nvSpPr>
          <p:cNvPr id="127346" name="Freeform 370"/>
          <p:cNvSpPr/>
          <p:nvPr/>
        </p:nvSpPr>
        <p:spPr bwMode="auto">
          <a:xfrm rot="17700000">
            <a:off x="9271541" y="2060894"/>
            <a:ext cx="354277" cy="128587"/>
          </a:xfrm>
          <a:custGeom>
            <a:avLst/>
            <a:gdLst>
              <a:gd name="T0" fmla="*/ 174 w 174"/>
              <a:gd name="T1" fmla="*/ 0 h 84"/>
              <a:gd name="T2" fmla="*/ 0 w 174"/>
              <a:gd name="T3" fmla="*/ 84 h 84"/>
            </a:gdLst>
            <a:ahLst/>
            <a:cxnLst>
              <a:cxn ang="0">
                <a:pos x="T0" y="T1"/>
              </a:cxn>
              <a:cxn ang="0">
                <a:pos x="T2" y="T3"/>
              </a:cxn>
            </a:cxnLst>
            <a:rect l="0" t="0" r="r" b="b"/>
            <a:pathLst>
              <a:path w="174" h="84">
                <a:moveTo>
                  <a:pt x="174" y="0"/>
                </a:moveTo>
                <a:lnTo>
                  <a:pt x="0" y="84"/>
                </a:lnTo>
              </a:path>
            </a:pathLst>
          </a:custGeom>
          <a:noFill/>
          <a:ln w="28575" cmpd="sng">
            <a:solidFill>
              <a:srgbClr val="333399"/>
            </a:solidFill>
            <a:rou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0" name="Oval 384"/>
          <p:cNvSpPr>
            <a:spLocks noChangeArrowheads="1"/>
          </p:cNvSpPr>
          <p:nvPr/>
        </p:nvSpPr>
        <p:spPr bwMode="auto">
          <a:xfrm>
            <a:off x="8339255" y="2205038"/>
            <a:ext cx="686197" cy="354012"/>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1" name="Rectangle 385"/>
          <p:cNvSpPr>
            <a:spLocks noChangeArrowheads="1"/>
          </p:cNvSpPr>
          <p:nvPr/>
        </p:nvSpPr>
        <p:spPr bwMode="auto">
          <a:xfrm>
            <a:off x="8390848" y="2165350"/>
            <a:ext cx="611505"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1</a:t>
            </a:r>
          </a:p>
        </p:txBody>
      </p:sp>
      <p:sp>
        <p:nvSpPr>
          <p:cNvPr id="127363" name="Oval 387"/>
          <p:cNvSpPr>
            <a:spLocks noChangeArrowheads="1"/>
          </p:cNvSpPr>
          <p:nvPr/>
        </p:nvSpPr>
        <p:spPr bwMode="auto">
          <a:xfrm>
            <a:off x="9078765" y="2279650"/>
            <a:ext cx="686197" cy="376238"/>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4" name="Rectangle 388"/>
          <p:cNvSpPr>
            <a:spLocks noChangeArrowheads="1"/>
          </p:cNvSpPr>
          <p:nvPr/>
        </p:nvSpPr>
        <p:spPr bwMode="auto">
          <a:xfrm>
            <a:off x="9111442" y="2254250"/>
            <a:ext cx="611505" cy="39624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2</a:t>
            </a:r>
          </a:p>
        </p:txBody>
      </p:sp>
      <p:sp>
        <p:nvSpPr>
          <p:cNvPr id="127365" name="Oval 389"/>
          <p:cNvSpPr>
            <a:spLocks noChangeArrowheads="1"/>
          </p:cNvSpPr>
          <p:nvPr/>
        </p:nvSpPr>
        <p:spPr bwMode="auto">
          <a:xfrm>
            <a:off x="8917104" y="3227389"/>
            <a:ext cx="166820" cy="136525"/>
          </a:xfrm>
          <a:prstGeom prst="ellipse">
            <a:avLst/>
          </a:prstGeom>
          <a:solidFill>
            <a:schemeClr val="bg1"/>
          </a:solidFill>
          <a:ln w="2857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87" name="Rectangle 411"/>
          <p:cNvSpPr>
            <a:spLocks noChangeArrowheads="1"/>
          </p:cNvSpPr>
          <p:nvPr/>
        </p:nvSpPr>
        <p:spPr bwMode="auto">
          <a:xfrm>
            <a:off x="8614421" y="2722563"/>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88" name="Rectangle 412"/>
          <p:cNvSpPr>
            <a:spLocks noChangeArrowheads="1"/>
          </p:cNvSpPr>
          <p:nvPr/>
        </p:nvSpPr>
        <p:spPr bwMode="auto">
          <a:xfrm>
            <a:off x="9247304" y="2722563"/>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2" name="Freeform 386"/>
          <p:cNvSpPr/>
          <p:nvPr/>
        </p:nvSpPr>
        <p:spPr bwMode="auto">
          <a:xfrm>
            <a:off x="9085644" y="2628900"/>
            <a:ext cx="294085" cy="628650"/>
          </a:xfrm>
          <a:custGeom>
            <a:avLst/>
            <a:gdLst>
              <a:gd name="T0" fmla="*/ 156 w 159"/>
              <a:gd name="T1" fmla="*/ 0 h 408"/>
              <a:gd name="T2" fmla="*/ 147 w 159"/>
              <a:gd name="T3" fmla="*/ 279 h 408"/>
              <a:gd name="T4" fmla="*/ 81 w 159"/>
              <a:gd name="T5" fmla="*/ 372 h 408"/>
              <a:gd name="T6" fmla="*/ 0 w 159"/>
              <a:gd name="T7" fmla="*/ 408 h 408"/>
            </a:gdLst>
            <a:ahLst/>
            <a:cxnLst>
              <a:cxn ang="0">
                <a:pos x="T0" y="T1"/>
              </a:cxn>
              <a:cxn ang="0">
                <a:pos x="T2" y="T3"/>
              </a:cxn>
              <a:cxn ang="0">
                <a:pos x="T4" y="T5"/>
              </a:cxn>
              <a:cxn ang="0">
                <a:pos x="T6" y="T7"/>
              </a:cxn>
            </a:cxnLst>
            <a:rect l="0" t="0" r="r" b="b"/>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59" name="Freeform 383"/>
          <p:cNvSpPr/>
          <p:nvPr/>
        </p:nvSpPr>
        <p:spPr bwMode="auto">
          <a:xfrm>
            <a:off x="8712450" y="2541589"/>
            <a:ext cx="276886" cy="757237"/>
          </a:xfrm>
          <a:custGeom>
            <a:avLst/>
            <a:gdLst>
              <a:gd name="T0" fmla="*/ 8 w 149"/>
              <a:gd name="T1" fmla="*/ 0 h 492"/>
              <a:gd name="T2" fmla="*/ 5 w 149"/>
              <a:gd name="T3" fmla="*/ 285 h 492"/>
              <a:gd name="T4" fmla="*/ 38 w 149"/>
              <a:gd name="T5" fmla="*/ 414 h 492"/>
              <a:gd name="T6" fmla="*/ 149 w 149"/>
              <a:gd name="T7" fmla="*/ 492 h 492"/>
            </a:gdLst>
            <a:ahLst/>
            <a:cxnLst>
              <a:cxn ang="0">
                <a:pos x="T0" y="T1"/>
              </a:cxn>
              <a:cxn ang="0">
                <a:pos x="T2" y="T3"/>
              </a:cxn>
              <a:cxn ang="0">
                <a:pos x="T4" y="T5"/>
              </a:cxn>
              <a:cxn ang="0">
                <a:pos x="T6" y="T7"/>
              </a:cxn>
            </a:cxnLst>
            <a:rect l="0" t="0" r="r" b="b"/>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TCP</a:t>
            </a:r>
            <a:r>
              <a:rPr lang="zh-CN" altLang="en-US"/>
              <a:t>与</a:t>
            </a:r>
            <a:r>
              <a:rPr lang="en-US" altLang="zh-CN"/>
              <a:t>UDP</a:t>
            </a:r>
          </a:p>
        </p:txBody>
      </p:sp>
      <p:sp>
        <p:nvSpPr>
          <p:cNvPr id="3" name="Content Placeholder 2"/>
          <p:cNvSpPr>
            <a:spLocks noGrp="1"/>
          </p:cNvSpPr>
          <p:nvPr>
            <p:ph idx="1"/>
          </p:nvPr>
        </p:nvSpPr>
        <p:spPr/>
        <p:txBody>
          <a:bodyPr/>
          <a:lstStyle/>
          <a:p>
            <a:r>
              <a:rPr lang="en-US"/>
              <a:t>根据应用程序的不同需求，运输层需要有两种不同的运输协议</a:t>
            </a:r>
            <a:r>
              <a:rPr lang="zh-CN" altLang="en-US"/>
              <a:t>：</a:t>
            </a:r>
          </a:p>
          <a:p>
            <a:pPr lvl="1"/>
            <a:r>
              <a:rPr lang="zh-CN" altLang="en-US"/>
              <a:t>用户数据报协议 UDP (User Datagram Protocol)</a:t>
            </a:r>
          </a:p>
          <a:p>
            <a:pPr lvl="1"/>
            <a:r>
              <a:rPr lang="zh-CN" altLang="en-US"/>
              <a:t>传输控制协议 TCP (Transmission Control Protocol)</a:t>
            </a:r>
          </a:p>
          <a:p>
            <a:endParaRPr lang="zh-CN" altLang="en-US"/>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19</a:t>
            </a:fld>
            <a:endParaRPr lang="zh-CN" altLang="en-US"/>
          </a:p>
        </p:txBody>
      </p:sp>
      <p:grpSp>
        <p:nvGrpSpPr>
          <p:cNvPr id="33" name="组合 32"/>
          <p:cNvGrpSpPr/>
          <p:nvPr/>
        </p:nvGrpSpPr>
        <p:grpSpPr>
          <a:xfrm>
            <a:off x="8439423" y="3412271"/>
            <a:ext cx="3028950" cy="2417763"/>
            <a:chOff x="3951288" y="3139919"/>
            <a:chExt cx="3028950" cy="2417763"/>
          </a:xfrm>
        </p:grpSpPr>
        <p:sp>
          <p:nvSpPr>
            <p:cNvPr id="19" name="Rectangle 5"/>
            <p:cNvSpPr>
              <a:spLocks noChangeArrowheads="1"/>
            </p:cNvSpPr>
            <p:nvPr/>
          </p:nvSpPr>
          <p:spPr bwMode="auto">
            <a:xfrm>
              <a:off x="3952875" y="3139919"/>
              <a:ext cx="3021013" cy="2417763"/>
            </a:xfrm>
            <a:prstGeom prst="rect">
              <a:avLst/>
            </a:prstGeom>
            <a:solidFill>
              <a:schemeClr val="bg1"/>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solidFill>
                  <a:schemeClr val="tx1"/>
                </a:solidFill>
                <a:latin typeface="+mn-lt"/>
                <a:ea typeface="黑体" pitchFamily="2" charset="-122"/>
              </a:endParaRPr>
            </a:p>
          </p:txBody>
        </p:sp>
        <p:sp>
          <p:nvSpPr>
            <p:cNvPr id="20" name="Line 6"/>
            <p:cNvSpPr>
              <a:spLocks noChangeShapeType="1"/>
            </p:cNvSpPr>
            <p:nvPr/>
          </p:nvSpPr>
          <p:spPr bwMode="auto">
            <a:xfrm>
              <a:off x="3951288" y="3649507"/>
              <a:ext cx="301783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solidFill>
                  <a:srgbClr val="000099"/>
                </a:solidFill>
                <a:latin typeface="+mn-lt"/>
                <a:ea typeface="黑体" pitchFamily="2" charset="-122"/>
              </a:endParaRPr>
            </a:p>
          </p:txBody>
        </p:sp>
        <p:sp>
          <p:nvSpPr>
            <p:cNvPr id="21" name="Line 7"/>
            <p:cNvSpPr>
              <a:spLocks noChangeShapeType="1"/>
            </p:cNvSpPr>
            <p:nvPr/>
          </p:nvSpPr>
          <p:spPr bwMode="auto">
            <a:xfrm>
              <a:off x="3951288" y="4168619"/>
              <a:ext cx="302895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solidFill>
                  <a:srgbClr val="000099"/>
                </a:solidFill>
                <a:latin typeface="+mn-lt"/>
                <a:ea typeface="黑体" pitchFamily="2" charset="-122"/>
              </a:endParaRPr>
            </a:p>
          </p:txBody>
        </p:sp>
        <p:sp>
          <p:nvSpPr>
            <p:cNvPr id="22" name="Rectangle 8"/>
            <p:cNvSpPr>
              <a:spLocks noChangeArrowheads="1"/>
            </p:cNvSpPr>
            <p:nvPr/>
          </p:nvSpPr>
          <p:spPr bwMode="auto">
            <a:xfrm>
              <a:off x="3976688" y="3166907"/>
              <a:ext cx="2986087" cy="461962"/>
            </a:xfrm>
            <a:prstGeom prst="rect">
              <a:avLst/>
            </a:prstGeom>
            <a:solidFill>
              <a:srgbClr val="FFFF66"/>
            </a:solidFill>
            <a:ln>
              <a:noFill/>
            </a:ln>
            <a:effectLst/>
          </p:spPr>
          <p:txBody>
            <a:bodyPr wrap="none" anchor="ctr"/>
            <a:lstStyle/>
            <a:p>
              <a:endParaRPr lang="zh-CN" altLang="en-US" sz="2000">
                <a:solidFill>
                  <a:schemeClr val="tx1"/>
                </a:solidFill>
                <a:latin typeface="+mn-lt"/>
                <a:ea typeface="黑体" pitchFamily="2" charset="-122"/>
              </a:endParaRPr>
            </a:p>
          </p:txBody>
        </p:sp>
        <p:sp>
          <p:nvSpPr>
            <p:cNvPr id="23" name="Rectangle 9"/>
            <p:cNvSpPr>
              <a:spLocks noChangeArrowheads="1"/>
            </p:cNvSpPr>
            <p:nvPr/>
          </p:nvSpPr>
          <p:spPr bwMode="auto">
            <a:xfrm>
              <a:off x="3976688" y="4187669"/>
              <a:ext cx="2978150" cy="1346200"/>
            </a:xfrm>
            <a:prstGeom prst="rect">
              <a:avLst/>
            </a:prstGeom>
            <a:solidFill>
              <a:srgbClr val="FFFF66"/>
            </a:solidFill>
            <a:ln>
              <a:noFill/>
            </a:ln>
            <a:effectLst/>
          </p:spPr>
          <p:txBody>
            <a:bodyPr wrap="none" anchor="ctr"/>
            <a:lstStyle/>
            <a:p>
              <a:endParaRPr lang="zh-CN" altLang="en-US" sz="2000">
                <a:solidFill>
                  <a:schemeClr val="tx1"/>
                </a:solidFill>
                <a:latin typeface="+mn-lt"/>
                <a:ea typeface="黑体" pitchFamily="2" charset="-122"/>
              </a:endParaRPr>
            </a:p>
          </p:txBody>
        </p:sp>
        <p:sp>
          <p:nvSpPr>
            <p:cNvPr id="24" name="Line 10"/>
            <p:cNvSpPr>
              <a:spLocks noChangeShapeType="1"/>
            </p:cNvSpPr>
            <p:nvPr/>
          </p:nvSpPr>
          <p:spPr bwMode="auto">
            <a:xfrm>
              <a:off x="5449888" y="3654269"/>
              <a:ext cx="0" cy="50800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solidFill>
                  <a:srgbClr val="000099"/>
                </a:solidFill>
                <a:latin typeface="+mn-lt"/>
                <a:ea typeface="黑体" pitchFamily="2" charset="-122"/>
              </a:endParaRPr>
            </a:p>
          </p:txBody>
        </p:sp>
        <p:sp>
          <p:nvSpPr>
            <p:cNvPr id="25" name="Rectangle 11"/>
            <p:cNvSpPr>
              <a:spLocks noChangeArrowheads="1"/>
            </p:cNvSpPr>
            <p:nvPr/>
          </p:nvSpPr>
          <p:spPr bwMode="auto">
            <a:xfrm>
              <a:off x="5754688" y="3717032"/>
              <a:ext cx="789940" cy="45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400">
                  <a:solidFill>
                    <a:schemeClr val="tx1"/>
                  </a:solidFill>
                  <a:latin typeface="+mn-lt"/>
                  <a:ea typeface="黑体" pitchFamily="2" charset="-122"/>
                </a:rPr>
                <a:t>TCP</a:t>
              </a:r>
            </a:p>
          </p:txBody>
        </p:sp>
        <p:sp>
          <p:nvSpPr>
            <p:cNvPr id="26" name="Rectangle 12"/>
            <p:cNvSpPr>
              <a:spLocks noChangeArrowheads="1"/>
            </p:cNvSpPr>
            <p:nvPr/>
          </p:nvSpPr>
          <p:spPr bwMode="auto">
            <a:xfrm>
              <a:off x="4243388" y="3717032"/>
              <a:ext cx="824230" cy="45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400" dirty="0">
                  <a:solidFill>
                    <a:schemeClr val="tx1"/>
                  </a:solidFill>
                  <a:latin typeface="+mn-lt"/>
                  <a:ea typeface="黑体" pitchFamily="2" charset="-122"/>
                </a:rPr>
                <a:t>UDP</a:t>
              </a:r>
            </a:p>
          </p:txBody>
        </p:sp>
        <p:sp>
          <p:nvSpPr>
            <p:cNvPr id="27" name="Rectangle 15"/>
            <p:cNvSpPr>
              <a:spLocks noChangeArrowheads="1"/>
            </p:cNvSpPr>
            <p:nvPr/>
          </p:nvSpPr>
          <p:spPr bwMode="auto">
            <a:xfrm>
              <a:off x="5211763" y="4203544"/>
              <a:ext cx="467995" cy="457835"/>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400" dirty="0">
                  <a:solidFill>
                    <a:schemeClr val="tx1"/>
                  </a:solidFill>
                  <a:latin typeface="+mn-lt"/>
                  <a:ea typeface="黑体" pitchFamily="2" charset="-122"/>
                </a:rPr>
                <a:t>IP</a:t>
              </a:r>
            </a:p>
          </p:txBody>
        </p:sp>
        <p:sp>
          <p:nvSpPr>
            <p:cNvPr id="28" name="Rectangle 18"/>
            <p:cNvSpPr>
              <a:spLocks noChangeArrowheads="1"/>
            </p:cNvSpPr>
            <p:nvPr/>
          </p:nvSpPr>
          <p:spPr bwMode="auto">
            <a:xfrm>
              <a:off x="4962525" y="3219294"/>
              <a:ext cx="1094740" cy="45783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2400">
                  <a:solidFill>
                    <a:schemeClr val="tx1"/>
                  </a:solidFill>
                  <a:latin typeface="+mn-lt"/>
                  <a:ea typeface="黑体" pitchFamily="2" charset="-122"/>
                </a:rPr>
                <a:t>应用层</a:t>
              </a:r>
            </a:p>
          </p:txBody>
        </p:sp>
        <p:sp>
          <p:nvSpPr>
            <p:cNvPr id="29" name="Rectangle 19"/>
            <p:cNvSpPr>
              <a:spLocks noChangeArrowheads="1"/>
            </p:cNvSpPr>
            <p:nvPr/>
          </p:nvSpPr>
          <p:spPr bwMode="auto">
            <a:xfrm>
              <a:off x="4232920" y="4875057"/>
              <a:ext cx="2565400" cy="45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hangingPunct="0"/>
              <a:r>
                <a:rPr kumimoji="1" lang="zh-CN" altLang="en-US" sz="2400" dirty="0">
                  <a:solidFill>
                    <a:schemeClr val="tx1"/>
                  </a:solidFill>
                  <a:latin typeface="+mn-lt"/>
                  <a:ea typeface="黑体" pitchFamily="2" charset="-122"/>
                </a:rPr>
                <a:t>与各种网络接口</a:t>
              </a:r>
            </a:p>
          </p:txBody>
        </p:sp>
        <p:sp>
          <p:nvSpPr>
            <p:cNvPr id="30" name="Line 20"/>
            <p:cNvSpPr>
              <a:spLocks noChangeShapeType="1"/>
            </p:cNvSpPr>
            <p:nvPr/>
          </p:nvSpPr>
          <p:spPr bwMode="auto">
            <a:xfrm>
              <a:off x="3951288" y="4668682"/>
              <a:ext cx="301783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solidFill>
                  <a:srgbClr val="000099"/>
                </a:solidFill>
                <a:latin typeface="+mn-lt"/>
                <a:ea typeface="黑体" pitchFamily="2"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运输层</a:t>
            </a:r>
          </a:p>
        </p:txBody>
      </p:sp>
      <p:sp>
        <p:nvSpPr>
          <p:cNvPr id="9" name="Text Placeholder 8"/>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2</a:t>
            </a:fld>
            <a:endParaRPr lang="zh-CN" altLang="en-US"/>
          </a:p>
        </p:txBody>
      </p:sp>
      <p:sp>
        <p:nvSpPr>
          <p:cNvPr id="127290" name="Rectangle 314"/>
          <p:cNvSpPr>
            <a:spLocks noChangeArrowheads="1"/>
          </p:cNvSpPr>
          <p:nvPr/>
        </p:nvSpPr>
        <p:spPr bwMode="auto">
          <a:xfrm>
            <a:off x="1401244" y="2358391"/>
            <a:ext cx="1570170" cy="2538413"/>
          </a:xfrm>
          <a:prstGeom prst="rect">
            <a:avLst/>
          </a:prstGeom>
          <a:solidFill>
            <a:srgbClr val="FFFF99"/>
          </a:solidFill>
          <a:ln w="12700">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00" name="Rectangle 324"/>
          <p:cNvSpPr>
            <a:spLocks noChangeArrowheads="1"/>
          </p:cNvSpPr>
          <p:nvPr/>
        </p:nvSpPr>
        <p:spPr bwMode="auto">
          <a:xfrm>
            <a:off x="9253814" y="2358391"/>
            <a:ext cx="1573610" cy="2538413"/>
          </a:xfrm>
          <a:prstGeom prst="rect">
            <a:avLst/>
          </a:prstGeom>
          <a:solidFill>
            <a:srgbClr val="FFFF99"/>
          </a:solidFill>
          <a:ln w="12700">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292" name="Line 316"/>
          <p:cNvSpPr>
            <a:spLocks noChangeShapeType="1"/>
          </p:cNvSpPr>
          <p:nvPr/>
        </p:nvSpPr>
        <p:spPr bwMode="auto">
          <a:xfrm>
            <a:off x="1401244" y="3944303"/>
            <a:ext cx="156845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293" name="Line 317"/>
          <p:cNvSpPr>
            <a:spLocks noChangeShapeType="1"/>
          </p:cNvSpPr>
          <p:nvPr/>
        </p:nvSpPr>
        <p:spPr bwMode="auto">
          <a:xfrm>
            <a:off x="1401244" y="4423728"/>
            <a:ext cx="156845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294" name="Rectangle 318"/>
          <p:cNvSpPr>
            <a:spLocks noChangeArrowheads="1"/>
          </p:cNvSpPr>
          <p:nvPr/>
        </p:nvSpPr>
        <p:spPr bwMode="auto">
          <a:xfrm>
            <a:off x="1408124" y="3020379"/>
            <a:ext cx="1559852" cy="447675"/>
          </a:xfrm>
          <a:prstGeom prst="rect">
            <a:avLst/>
          </a:prstGeom>
          <a:solidFill>
            <a:srgbClr val="99FF66"/>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295" name="Rectangle 319"/>
          <p:cNvSpPr>
            <a:spLocks noChangeArrowheads="1"/>
          </p:cNvSpPr>
          <p:nvPr/>
        </p:nvSpPr>
        <p:spPr bwMode="auto">
          <a:xfrm>
            <a:off x="1363410" y="2479040"/>
            <a:ext cx="32131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150000"/>
              </a:lnSpc>
            </a:pPr>
            <a:r>
              <a:rPr kumimoji="1" lang="en-US" altLang="zh-CN" sz="2000">
                <a:solidFill>
                  <a:schemeClr val="tx1"/>
                </a:solidFill>
                <a:latin typeface="+mn-lt"/>
                <a:ea typeface="黑体" pitchFamily="2" charset="-122"/>
              </a:rPr>
              <a:t>5</a:t>
            </a:r>
          </a:p>
          <a:p>
            <a:pPr defTabSz="762000" eaLnBrk="0" hangingPunct="0">
              <a:lnSpc>
                <a:spcPct val="150000"/>
              </a:lnSpc>
            </a:pPr>
            <a:r>
              <a:rPr kumimoji="1" lang="en-US" altLang="zh-CN" sz="2000">
                <a:solidFill>
                  <a:schemeClr val="tx1"/>
                </a:solidFill>
                <a:latin typeface="+mn-lt"/>
                <a:ea typeface="黑体" pitchFamily="2" charset="-122"/>
              </a:rPr>
              <a:t>4</a:t>
            </a:r>
          </a:p>
          <a:p>
            <a:pPr defTabSz="762000" eaLnBrk="0" hangingPunct="0">
              <a:lnSpc>
                <a:spcPct val="150000"/>
              </a:lnSpc>
            </a:pPr>
            <a:r>
              <a:rPr kumimoji="1" lang="en-US" altLang="zh-CN" sz="2000">
                <a:solidFill>
                  <a:schemeClr val="tx1"/>
                </a:solidFill>
                <a:latin typeface="+mn-lt"/>
                <a:ea typeface="黑体" pitchFamily="2" charset="-122"/>
              </a:rPr>
              <a:t>3</a:t>
            </a:r>
          </a:p>
          <a:p>
            <a:pPr defTabSz="762000" eaLnBrk="0" hangingPunct="0">
              <a:lnSpc>
                <a:spcPct val="150000"/>
              </a:lnSpc>
            </a:pPr>
            <a:r>
              <a:rPr kumimoji="1" lang="en-US" altLang="zh-CN" sz="2000">
                <a:solidFill>
                  <a:schemeClr val="tx1"/>
                </a:solidFill>
                <a:latin typeface="+mn-lt"/>
                <a:ea typeface="黑体" pitchFamily="2" charset="-122"/>
              </a:rPr>
              <a:t>2</a:t>
            </a:r>
          </a:p>
          <a:p>
            <a:pPr defTabSz="762000" eaLnBrk="0" hangingPunct="0">
              <a:lnSpc>
                <a:spcPct val="150000"/>
              </a:lnSpc>
            </a:pPr>
            <a:r>
              <a:rPr kumimoji="1" lang="en-US" altLang="zh-CN" sz="2000">
                <a:solidFill>
                  <a:schemeClr val="tx1"/>
                </a:solidFill>
                <a:latin typeface="+mn-lt"/>
                <a:ea typeface="黑体" pitchFamily="2" charset="-122"/>
              </a:rPr>
              <a:t>1</a:t>
            </a:r>
          </a:p>
        </p:txBody>
      </p:sp>
      <p:grpSp>
        <p:nvGrpSpPr>
          <p:cNvPr id="127296" name="Group 320"/>
          <p:cNvGrpSpPr/>
          <p:nvPr/>
        </p:nvGrpSpPr>
        <p:grpSpPr bwMode="auto">
          <a:xfrm>
            <a:off x="4340369" y="3477579"/>
            <a:ext cx="1150540" cy="1419225"/>
            <a:chOff x="2017" y="1543"/>
            <a:chExt cx="619" cy="922"/>
          </a:xfrm>
        </p:grpSpPr>
        <p:sp>
          <p:nvSpPr>
            <p:cNvPr id="127297" name="Rectangle 321"/>
            <p:cNvSpPr>
              <a:spLocks noChangeArrowheads="1"/>
            </p:cNvSpPr>
            <p:nvPr/>
          </p:nvSpPr>
          <p:spPr bwMode="auto">
            <a:xfrm>
              <a:off x="2017" y="1543"/>
              <a:ext cx="619" cy="922"/>
            </a:xfrm>
            <a:prstGeom prst="rect">
              <a:avLst/>
            </a:prstGeom>
            <a:solidFill>
              <a:srgbClr val="CCCCFF"/>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298" name="Line 322"/>
            <p:cNvSpPr>
              <a:spLocks noChangeShapeType="1"/>
            </p:cNvSpPr>
            <p:nvPr/>
          </p:nvSpPr>
          <p:spPr bwMode="auto">
            <a:xfrm>
              <a:off x="2017" y="1845"/>
              <a:ext cx="619" cy="0"/>
            </a:xfrm>
            <a:prstGeom prst="line">
              <a:avLst/>
            </a:prstGeom>
            <a:no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299" name="Line 323"/>
            <p:cNvSpPr>
              <a:spLocks noChangeShapeType="1"/>
            </p:cNvSpPr>
            <p:nvPr/>
          </p:nvSpPr>
          <p:spPr bwMode="auto">
            <a:xfrm>
              <a:off x="2017" y="2157"/>
              <a:ext cx="619" cy="0"/>
            </a:xfrm>
            <a:prstGeom prst="line">
              <a:avLst/>
            </a:prstGeom>
            <a:no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grpSp>
      <p:sp>
        <p:nvSpPr>
          <p:cNvPr id="127301" name="Line 325"/>
          <p:cNvSpPr>
            <a:spLocks noChangeShapeType="1"/>
          </p:cNvSpPr>
          <p:nvPr/>
        </p:nvSpPr>
        <p:spPr bwMode="auto">
          <a:xfrm>
            <a:off x="9253813" y="3944303"/>
            <a:ext cx="157189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02" name="Line 326"/>
          <p:cNvSpPr>
            <a:spLocks noChangeShapeType="1"/>
          </p:cNvSpPr>
          <p:nvPr/>
        </p:nvSpPr>
        <p:spPr bwMode="auto">
          <a:xfrm>
            <a:off x="9253813" y="4423728"/>
            <a:ext cx="157189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03" name="Rectangle 327"/>
          <p:cNvSpPr>
            <a:spLocks noChangeArrowheads="1"/>
          </p:cNvSpPr>
          <p:nvPr/>
        </p:nvSpPr>
        <p:spPr bwMode="auto">
          <a:xfrm>
            <a:off x="9258973" y="3020379"/>
            <a:ext cx="1568450" cy="447675"/>
          </a:xfrm>
          <a:prstGeom prst="rect">
            <a:avLst/>
          </a:prstGeom>
          <a:solidFill>
            <a:srgbClr val="99FF66"/>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grpSp>
        <p:nvGrpSpPr>
          <p:cNvPr id="127304" name="Group 328"/>
          <p:cNvGrpSpPr/>
          <p:nvPr/>
        </p:nvGrpSpPr>
        <p:grpSpPr bwMode="auto">
          <a:xfrm>
            <a:off x="6717121" y="3477579"/>
            <a:ext cx="1150540" cy="1419225"/>
            <a:chOff x="3295" y="1543"/>
            <a:chExt cx="619" cy="922"/>
          </a:xfrm>
        </p:grpSpPr>
        <p:sp>
          <p:nvSpPr>
            <p:cNvPr id="127305" name="Rectangle 329"/>
            <p:cNvSpPr>
              <a:spLocks noChangeArrowheads="1"/>
            </p:cNvSpPr>
            <p:nvPr/>
          </p:nvSpPr>
          <p:spPr bwMode="auto">
            <a:xfrm>
              <a:off x="3295" y="1543"/>
              <a:ext cx="619" cy="922"/>
            </a:xfrm>
            <a:prstGeom prst="rect">
              <a:avLst/>
            </a:prstGeom>
            <a:solidFill>
              <a:srgbClr val="CCCCFF"/>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06" name="Line 330"/>
            <p:cNvSpPr>
              <a:spLocks noChangeShapeType="1"/>
            </p:cNvSpPr>
            <p:nvPr/>
          </p:nvSpPr>
          <p:spPr bwMode="auto">
            <a:xfrm>
              <a:off x="3295" y="1845"/>
              <a:ext cx="61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07" name="Line 331"/>
            <p:cNvSpPr>
              <a:spLocks noChangeShapeType="1"/>
            </p:cNvSpPr>
            <p:nvPr/>
          </p:nvSpPr>
          <p:spPr bwMode="auto">
            <a:xfrm>
              <a:off x="3295" y="2157"/>
              <a:ext cx="61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grpSp>
      <p:sp>
        <p:nvSpPr>
          <p:cNvPr id="127308" name="Rectangle 332"/>
          <p:cNvSpPr>
            <a:spLocks noChangeArrowheads="1"/>
          </p:cNvSpPr>
          <p:nvPr/>
        </p:nvSpPr>
        <p:spPr bwMode="auto">
          <a:xfrm>
            <a:off x="3912140" y="2675890"/>
            <a:ext cx="4430183"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2000">
                <a:solidFill>
                  <a:schemeClr val="tx1"/>
                </a:solidFill>
                <a:latin typeface="+mn-lt"/>
                <a:ea typeface="黑体" pitchFamily="2" charset="-122"/>
              </a:rPr>
              <a:t>运输层提供应用进程</a:t>
            </a:r>
            <a:r>
              <a:rPr kumimoji="1" lang="zh-CN" altLang="zh-CN" sz="2000">
                <a:solidFill>
                  <a:schemeClr val="tx1"/>
                </a:solidFill>
                <a:latin typeface="+mn-lt"/>
                <a:ea typeface="黑体" pitchFamily="2" charset="-122"/>
              </a:rPr>
              <a:t>间的逻辑</a:t>
            </a:r>
            <a:r>
              <a:rPr kumimoji="1" lang="zh-CN" altLang="en-US" sz="2000">
                <a:solidFill>
                  <a:schemeClr val="tx1"/>
                </a:solidFill>
                <a:latin typeface="+mn-lt"/>
                <a:ea typeface="黑体" pitchFamily="2" charset="-122"/>
              </a:rPr>
              <a:t>通信</a:t>
            </a:r>
          </a:p>
        </p:txBody>
      </p:sp>
      <p:sp>
        <p:nvSpPr>
          <p:cNvPr id="127314" name="Freeform 338"/>
          <p:cNvSpPr/>
          <p:nvPr/>
        </p:nvSpPr>
        <p:spPr bwMode="auto">
          <a:xfrm>
            <a:off x="2151074" y="3468053"/>
            <a:ext cx="7943718" cy="1618034"/>
          </a:xfrm>
          <a:custGeom>
            <a:avLst/>
            <a:gdLst>
              <a:gd name="T0" fmla="*/ 0 w 4272"/>
              <a:gd name="T1" fmla="*/ 0 h 1138"/>
              <a:gd name="T2" fmla="*/ 0 w 4272"/>
              <a:gd name="T3" fmla="*/ 996 h 1138"/>
              <a:gd name="T4" fmla="*/ 9 w 4272"/>
              <a:gd name="T5" fmla="*/ 1056 h 1138"/>
              <a:gd name="T6" fmla="*/ 36 w 4272"/>
              <a:gd name="T7" fmla="*/ 1094 h 1138"/>
              <a:gd name="T8" fmla="*/ 75 w 4272"/>
              <a:gd name="T9" fmla="*/ 1110 h 1138"/>
              <a:gd name="T10" fmla="*/ 127 w 4272"/>
              <a:gd name="T11" fmla="*/ 1116 h 1138"/>
              <a:gd name="T12" fmla="*/ 1211 w 4272"/>
              <a:gd name="T13" fmla="*/ 1116 h 1138"/>
              <a:gd name="T14" fmla="*/ 1250 w 4272"/>
              <a:gd name="T15" fmla="*/ 1116 h 1138"/>
              <a:gd name="T16" fmla="*/ 1287 w 4272"/>
              <a:gd name="T17" fmla="*/ 1100 h 1138"/>
              <a:gd name="T18" fmla="*/ 1305 w 4272"/>
              <a:gd name="T19" fmla="*/ 1056 h 1138"/>
              <a:gd name="T20" fmla="*/ 1308 w 4272"/>
              <a:gd name="T21" fmla="*/ 1022 h 1138"/>
              <a:gd name="T22" fmla="*/ 1308 w 4272"/>
              <a:gd name="T23" fmla="*/ 307 h 1138"/>
              <a:gd name="T24" fmla="*/ 1311 w 4272"/>
              <a:gd name="T25" fmla="*/ 261 h 1138"/>
              <a:gd name="T26" fmla="*/ 1376 w 4272"/>
              <a:gd name="T27" fmla="*/ 191 h 1138"/>
              <a:gd name="T28" fmla="*/ 1620 w 4272"/>
              <a:gd name="T29" fmla="*/ 191 h 1138"/>
              <a:gd name="T30" fmla="*/ 1676 w 4272"/>
              <a:gd name="T31" fmla="*/ 252 h 1138"/>
              <a:gd name="T32" fmla="*/ 1680 w 4272"/>
              <a:gd name="T33" fmla="*/ 280 h 1138"/>
              <a:gd name="T34" fmla="*/ 1680 w 4272"/>
              <a:gd name="T35" fmla="*/ 1014 h 1138"/>
              <a:gd name="T36" fmla="*/ 1683 w 4272"/>
              <a:gd name="T37" fmla="*/ 1047 h 1138"/>
              <a:gd name="T38" fmla="*/ 1701 w 4272"/>
              <a:gd name="T39" fmla="*/ 1100 h 1138"/>
              <a:gd name="T40" fmla="*/ 1755 w 4272"/>
              <a:gd name="T41" fmla="*/ 1116 h 1138"/>
              <a:gd name="T42" fmla="*/ 1808 w 4272"/>
              <a:gd name="T43" fmla="*/ 1116 h 1138"/>
              <a:gd name="T44" fmla="*/ 2486 w 4272"/>
              <a:gd name="T45" fmla="*/ 1116 h 1138"/>
              <a:gd name="T46" fmla="*/ 2564 w 4272"/>
              <a:gd name="T47" fmla="*/ 1116 h 1138"/>
              <a:gd name="T48" fmla="*/ 2600 w 4272"/>
              <a:gd name="T49" fmla="*/ 1091 h 1138"/>
              <a:gd name="T50" fmla="*/ 2608 w 4272"/>
              <a:gd name="T51" fmla="*/ 999 h 1138"/>
              <a:gd name="T52" fmla="*/ 2608 w 4272"/>
              <a:gd name="T53" fmla="*/ 264 h 1138"/>
              <a:gd name="T54" fmla="*/ 2616 w 4272"/>
              <a:gd name="T55" fmla="*/ 227 h 1138"/>
              <a:gd name="T56" fmla="*/ 2676 w 4272"/>
              <a:gd name="T57" fmla="*/ 191 h 1138"/>
              <a:gd name="T58" fmla="*/ 2868 w 4272"/>
              <a:gd name="T59" fmla="*/ 195 h 1138"/>
              <a:gd name="T60" fmla="*/ 2928 w 4272"/>
              <a:gd name="T61" fmla="*/ 251 h 1138"/>
              <a:gd name="T62" fmla="*/ 2928 w 4272"/>
              <a:gd name="T63" fmla="*/ 280 h 1138"/>
              <a:gd name="T64" fmla="*/ 2928 w 4272"/>
              <a:gd name="T65" fmla="*/ 1002 h 1138"/>
              <a:gd name="T66" fmla="*/ 2944 w 4272"/>
              <a:gd name="T67" fmla="*/ 1087 h 1138"/>
              <a:gd name="T68" fmla="*/ 3014 w 4272"/>
              <a:gd name="T69" fmla="*/ 1116 h 1138"/>
              <a:gd name="T70" fmla="*/ 3071 w 4272"/>
              <a:gd name="T71" fmla="*/ 1116 h 1138"/>
              <a:gd name="T72" fmla="*/ 4117 w 4272"/>
              <a:gd name="T73" fmla="*/ 1116 h 1138"/>
              <a:gd name="T74" fmla="*/ 4190 w 4272"/>
              <a:gd name="T75" fmla="*/ 1116 h 1138"/>
              <a:gd name="T76" fmla="*/ 4251 w 4272"/>
              <a:gd name="T77" fmla="*/ 1097 h 1138"/>
              <a:gd name="T78" fmla="*/ 4269 w 4272"/>
              <a:gd name="T79" fmla="*/ 1044 h 1138"/>
              <a:gd name="T80" fmla="*/ 4271 w 4272"/>
              <a:gd name="T81" fmla="*/ 994 h 1138"/>
              <a:gd name="T82" fmla="*/ 4272 w 4272"/>
              <a:gd name="T83" fmla="*/ 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latin typeface="+mn-lt"/>
              <a:ea typeface="黑体" pitchFamily="2" charset="-122"/>
            </a:endParaRPr>
          </a:p>
        </p:txBody>
      </p:sp>
      <p:sp>
        <p:nvSpPr>
          <p:cNvPr id="127315" name="Rectangle 339"/>
          <p:cNvSpPr>
            <a:spLocks noChangeArrowheads="1"/>
          </p:cNvSpPr>
          <p:nvPr/>
        </p:nvSpPr>
        <p:spPr bwMode="auto">
          <a:xfrm>
            <a:off x="2017010" y="1731328"/>
            <a:ext cx="119634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2000">
                <a:solidFill>
                  <a:schemeClr val="tx1"/>
                </a:solidFill>
                <a:latin typeface="+mn-lt"/>
                <a:ea typeface="黑体" pitchFamily="2" charset="-122"/>
              </a:rPr>
              <a:t>应用进程</a:t>
            </a:r>
          </a:p>
        </p:txBody>
      </p:sp>
      <p:sp>
        <p:nvSpPr>
          <p:cNvPr id="127316" name="Freeform 340"/>
          <p:cNvSpPr/>
          <p:nvPr/>
        </p:nvSpPr>
        <p:spPr bwMode="auto">
          <a:xfrm rot="4320000">
            <a:off x="9419590" y="2306320"/>
            <a:ext cx="391160" cy="133985"/>
          </a:xfrm>
          <a:custGeom>
            <a:avLst/>
            <a:gdLst>
              <a:gd name="T0" fmla="*/ 0 w 297"/>
              <a:gd name="T1" fmla="*/ 0 h 105"/>
              <a:gd name="T2" fmla="*/ 297 w 297"/>
              <a:gd name="T3" fmla="*/ 105 h 105"/>
            </a:gdLst>
            <a:ahLst/>
            <a:cxnLst>
              <a:cxn ang="0">
                <a:pos x="T0" y="T1"/>
              </a:cxn>
              <a:cxn ang="0">
                <a:pos x="T2" y="T3"/>
              </a:cxn>
            </a:cxnLst>
            <a:rect l="0" t="0" r="r" b="b"/>
            <a:pathLst>
              <a:path w="297" h="105">
                <a:moveTo>
                  <a:pt x="0" y="0"/>
                </a:moveTo>
                <a:lnTo>
                  <a:pt x="297" y="105"/>
                </a:lnTo>
              </a:path>
            </a:pathLst>
          </a:custGeom>
          <a:noFill/>
          <a:ln w="28575" cmpd="sng">
            <a:solidFill>
              <a:srgbClr val="333399"/>
            </a:solidFill>
            <a:rou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17" name="Rectangle 341"/>
          <p:cNvSpPr>
            <a:spLocks noChangeArrowheads="1"/>
          </p:cNvSpPr>
          <p:nvPr/>
        </p:nvSpPr>
        <p:spPr bwMode="auto">
          <a:xfrm>
            <a:off x="8938616" y="1770063"/>
            <a:ext cx="119634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2000">
                <a:solidFill>
                  <a:schemeClr val="tx1"/>
                </a:solidFill>
                <a:latin typeface="+mn-lt"/>
                <a:ea typeface="黑体" pitchFamily="2" charset="-122"/>
              </a:rPr>
              <a:t>应用进程</a:t>
            </a:r>
          </a:p>
        </p:txBody>
      </p:sp>
      <p:sp>
        <p:nvSpPr>
          <p:cNvPr id="127318" name="AutoShape 342"/>
          <p:cNvSpPr>
            <a:spLocks noChangeArrowheads="1"/>
          </p:cNvSpPr>
          <p:nvPr/>
        </p:nvSpPr>
        <p:spPr bwMode="auto">
          <a:xfrm>
            <a:off x="2949058" y="3025140"/>
            <a:ext cx="6299597" cy="368300"/>
          </a:xfrm>
          <a:prstGeom prst="leftRightArrow">
            <a:avLst>
              <a:gd name="adj1" fmla="val 59167"/>
              <a:gd name="adj2" fmla="val 215634"/>
            </a:avLst>
          </a:prstGeom>
          <a:solidFill>
            <a:srgbClr val="99FF66"/>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24" name="Oval 348"/>
          <p:cNvSpPr>
            <a:spLocks noChangeArrowheads="1"/>
          </p:cNvSpPr>
          <p:nvPr/>
        </p:nvSpPr>
        <p:spPr bwMode="auto">
          <a:xfrm>
            <a:off x="10010522" y="2385378"/>
            <a:ext cx="684477" cy="355600"/>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25" name="Line 349"/>
          <p:cNvSpPr>
            <a:spLocks noChangeShapeType="1"/>
          </p:cNvSpPr>
          <p:nvPr/>
        </p:nvSpPr>
        <p:spPr bwMode="auto">
          <a:xfrm rot="5400000">
            <a:off x="4431385" y="4418965"/>
            <a:ext cx="94615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26" name="Line 350"/>
          <p:cNvSpPr>
            <a:spLocks noChangeShapeType="1"/>
          </p:cNvSpPr>
          <p:nvPr/>
        </p:nvSpPr>
        <p:spPr bwMode="auto">
          <a:xfrm rot="5400000">
            <a:off x="6804301" y="4416584"/>
            <a:ext cx="957262"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46" name="Freeform 370"/>
          <p:cNvSpPr/>
          <p:nvPr/>
        </p:nvSpPr>
        <p:spPr bwMode="auto">
          <a:xfrm rot="17700000">
            <a:off x="2416081" y="2238059"/>
            <a:ext cx="354277" cy="128587"/>
          </a:xfrm>
          <a:custGeom>
            <a:avLst/>
            <a:gdLst>
              <a:gd name="T0" fmla="*/ 174 w 174"/>
              <a:gd name="T1" fmla="*/ 0 h 84"/>
              <a:gd name="T2" fmla="*/ 0 w 174"/>
              <a:gd name="T3" fmla="*/ 84 h 84"/>
            </a:gdLst>
            <a:ahLst/>
            <a:cxnLst>
              <a:cxn ang="0">
                <a:pos x="T0" y="T1"/>
              </a:cxn>
              <a:cxn ang="0">
                <a:pos x="T2" y="T3"/>
              </a:cxn>
            </a:cxnLst>
            <a:rect l="0" t="0" r="r" b="b"/>
            <a:pathLst>
              <a:path w="174" h="84">
                <a:moveTo>
                  <a:pt x="174" y="0"/>
                </a:moveTo>
                <a:lnTo>
                  <a:pt x="0" y="84"/>
                </a:lnTo>
              </a:path>
            </a:pathLst>
          </a:custGeom>
          <a:noFill/>
          <a:ln w="28575" cmpd="sng">
            <a:solidFill>
              <a:srgbClr val="333399"/>
            </a:solidFill>
            <a:rou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0" name="Oval 384"/>
          <p:cNvSpPr>
            <a:spLocks noChangeArrowheads="1"/>
          </p:cNvSpPr>
          <p:nvPr/>
        </p:nvSpPr>
        <p:spPr bwMode="auto">
          <a:xfrm>
            <a:off x="1483795" y="2382203"/>
            <a:ext cx="686197" cy="354012"/>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1" name="Rectangle 385"/>
          <p:cNvSpPr>
            <a:spLocks noChangeArrowheads="1"/>
          </p:cNvSpPr>
          <p:nvPr/>
        </p:nvSpPr>
        <p:spPr bwMode="auto">
          <a:xfrm>
            <a:off x="1535388" y="2342515"/>
            <a:ext cx="611505"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1</a:t>
            </a:r>
          </a:p>
        </p:txBody>
      </p:sp>
      <p:sp>
        <p:nvSpPr>
          <p:cNvPr id="127363" name="Oval 387"/>
          <p:cNvSpPr>
            <a:spLocks noChangeArrowheads="1"/>
          </p:cNvSpPr>
          <p:nvPr/>
        </p:nvSpPr>
        <p:spPr bwMode="auto">
          <a:xfrm>
            <a:off x="2223305" y="2456815"/>
            <a:ext cx="686197" cy="376238"/>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4" name="Rectangle 388"/>
          <p:cNvSpPr>
            <a:spLocks noChangeArrowheads="1"/>
          </p:cNvSpPr>
          <p:nvPr/>
        </p:nvSpPr>
        <p:spPr bwMode="auto">
          <a:xfrm>
            <a:off x="2255982" y="2431415"/>
            <a:ext cx="611505" cy="39624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2</a:t>
            </a:r>
          </a:p>
        </p:txBody>
      </p:sp>
      <p:sp>
        <p:nvSpPr>
          <p:cNvPr id="127365" name="Oval 389"/>
          <p:cNvSpPr>
            <a:spLocks noChangeArrowheads="1"/>
          </p:cNvSpPr>
          <p:nvPr/>
        </p:nvSpPr>
        <p:spPr bwMode="auto">
          <a:xfrm>
            <a:off x="2061644" y="3404554"/>
            <a:ext cx="166820" cy="136525"/>
          </a:xfrm>
          <a:prstGeom prst="ellipse">
            <a:avLst/>
          </a:prstGeom>
          <a:solidFill>
            <a:schemeClr val="bg1"/>
          </a:solidFill>
          <a:ln w="2857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8" name="Rectangle 392"/>
          <p:cNvSpPr>
            <a:spLocks noChangeArrowheads="1"/>
          </p:cNvSpPr>
          <p:nvPr/>
        </p:nvSpPr>
        <p:spPr bwMode="auto">
          <a:xfrm>
            <a:off x="10055236" y="2336165"/>
            <a:ext cx="611505"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4</a:t>
            </a:r>
          </a:p>
        </p:txBody>
      </p:sp>
      <p:sp>
        <p:nvSpPr>
          <p:cNvPr id="127369" name="Oval 393"/>
          <p:cNvSpPr>
            <a:spLocks noChangeArrowheads="1"/>
          </p:cNvSpPr>
          <p:nvPr/>
        </p:nvSpPr>
        <p:spPr bwMode="auto">
          <a:xfrm>
            <a:off x="10001923" y="3404554"/>
            <a:ext cx="163380" cy="136525"/>
          </a:xfrm>
          <a:prstGeom prst="ellipse">
            <a:avLst/>
          </a:prstGeom>
          <a:solidFill>
            <a:schemeClr val="bg1"/>
          </a:solidFill>
          <a:ln w="2857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72" name="Rectangle 396"/>
          <p:cNvSpPr>
            <a:spLocks noChangeArrowheads="1"/>
          </p:cNvSpPr>
          <p:nvPr/>
        </p:nvSpPr>
        <p:spPr bwMode="auto">
          <a:xfrm>
            <a:off x="3177790" y="2671128"/>
            <a:ext cx="68834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2000">
                <a:solidFill>
                  <a:schemeClr val="tx1"/>
                </a:solidFill>
                <a:latin typeface="+mn-lt"/>
                <a:ea typeface="黑体" pitchFamily="2" charset="-122"/>
              </a:rPr>
              <a:t>端口</a:t>
            </a:r>
          </a:p>
        </p:txBody>
      </p:sp>
      <p:sp>
        <p:nvSpPr>
          <p:cNvPr id="127373" name="Rectangle 397"/>
          <p:cNvSpPr>
            <a:spLocks noChangeArrowheads="1"/>
          </p:cNvSpPr>
          <p:nvPr/>
        </p:nvSpPr>
        <p:spPr bwMode="auto">
          <a:xfrm>
            <a:off x="8321686" y="2580640"/>
            <a:ext cx="68834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2000">
                <a:solidFill>
                  <a:schemeClr val="tx1"/>
                </a:solidFill>
                <a:latin typeface="+mn-lt"/>
                <a:ea typeface="黑体" pitchFamily="2" charset="-122"/>
              </a:rPr>
              <a:t>端口</a:t>
            </a:r>
          </a:p>
        </p:txBody>
      </p:sp>
      <p:sp>
        <p:nvSpPr>
          <p:cNvPr id="127374" name="Line 398"/>
          <p:cNvSpPr>
            <a:spLocks noChangeShapeType="1"/>
          </p:cNvSpPr>
          <p:nvPr/>
        </p:nvSpPr>
        <p:spPr bwMode="auto">
          <a:xfrm>
            <a:off x="8935652" y="2823528"/>
            <a:ext cx="626004" cy="136525"/>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黑体" pitchFamily="2" charset="-122"/>
            </a:endParaRPr>
          </a:p>
        </p:txBody>
      </p:sp>
      <p:sp>
        <p:nvSpPr>
          <p:cNvPr id="127375" name="Line 399"/>
          <p:cNvSpPr>
            <a:spLocks noChangeShapeType="1"/>
          </p:cNvSpPr>
          <p:nvPr/>
        </p:nvSpPr>
        <p:spPr bwMode="auto">
          <a:xfrm flipH="1">
            <a:off x="2620577" y="2837815"/>
            <a:ext cx="589888" cy="122238"/>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黑体" pitchFamily="2" charset="-122"/>
            </a:endParaRPr>
          </a:p>
        </p:txBody>
      </p:sp>
      <p:sp>
        <p:nvSpPr>
          <p:cNvPr id="127376" name="Rectangle 400"/>
          <p:cNvSpPr>
            <a:spLocks noChangeArrowheads="1"/>
          </p:cNvSpPr>
          <p:nvPr/>
        </p:nvSpPr>
        <p:spPr bwMode="auto">
          <a:xfrm>
            <a:off x="10493783" y="2463165"/>
            <a:ext cx="32131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150000"/>
              </a:lnSpc>
            </a:pPr>
            <a:r>
              <a:rPr kumimoji="1" lang="en-US" altLang="zh-CN" sz="2000">
                <a:solidFill>
                  <a:schemeClr val="tx1"/>
                </a:solidFill>
                <a:latin typeface="+mn-lt"/>
                <a:ea typeface="黑体" pitchFamily="2" charset="-122"/>
              </a:rPr>
              <a:t>5</a:t>
            </a:r>
          </a:p>
          <a:p>
            <a:pPr defTabSz="762000" eaLnBrk="0" hangingPunct="0">
              <a:lnSpc>
                <a:spcPct val="150000"/>
              </a:lnSpc>
            </a:pPr>
            <a:r>
              <a:rPr kumimoji="1" lang="en-US" altLang="zh-CN" sz="2000">
                <a:solidFill>
                  <a:schemeClr val="tx1"/>
                </a:solidFill>
                <a:latin typeface="+mn-lt"/>
                <a:ea typeface="黑体" pitchFamily="2" charset="-122"/>
              </a:rPr>
              <a:t>4</a:t>
            </a:r>
          </a:p>
          <a:p>
            <a:pPr defTabSz="762000" eaLnBrk="0" hangingPunct="0">
              <a:lnSpc>
                <a:spcPct val="150000"/>
              </a:lnSpc>
            </a:pPr>
            <a:r>
              <a:rPr kumimoji="1" lang="en-US" altLang="zh-CN" sz="2000">
                <a:solidFill>
                  <a:schemeClr val="tx1"/>
                </a:solidFill>
                <a:latin typeface="+mn-lt"/>
                <a:ea typeface="黑体" pitchFamily="2" charset="-122"/>
              </a:rPr>
              <a:t>3</a:t>
            </a:r>
          </a:p>
          <a:p>
            <a:pPr defTabSz="762000" eaLnBrk="0" hangingPunct="0">
              <a:lnSpc>
                <a:spcPct val="150000"/>
              </a:lnSpc>
            </a:pPr>
            <a:r>
              <a:rPr kumimoji="1" lang="en-US" altLang="zh-CN" sz="2000">
                <a:solidFill>
                  <a:schemeClr val="tx1"/>
                </a:solidFill>
                <a:latin typeface="+mn-lt"/>
                <a:ea typeface="黑体" pitchFamily="2" charset="-122"/>
              </a:rPr>
              <a:t>2</a:t>
            </a:r>
          </a:p>
          <a:p>
            <a:pPr defTabSz="762000" eaLnBrk="0" hangingPunct="0">
              <a:lnSpc>
                <a:spcPct val="150000"/>
              </a:lnSpc>
            </a:pPr>
            <a:r>
              <a:rPr kumimoji="1" lang="en-US" altLang="zh-CN" sz="2000">
                <a:solidFill>
                  <a:schemeClr val="tx1"/>
                </a:solidFill>
                <a:latin typeface="+mn-lt"/>
                <a:ea typeface="黑体" pitchFamily="2" charset="-122"/>
              </a:rPr>
              <a:t>1</a:t>
            </a:r>
          </a:p>
        </p:txBody>
      </p:sp>
      <p:sp>
        <p:nvSpPr>
          <p:cNvPr id="127387" name="Rectangle 411"/>
          <p:cNvSpPr>
            <a:spLocks noChangeArrowheads="1"/>
          </p:cNvSpPr>
          <p:nvPr/>
        </p:nvSpPr>
        <p:spPr bwMode="auto">
          <a:xfrm>
            <a:off x="1758961" y="2899728"/>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88" name="Rectangle 412"/>
          <p:cNvSpPr>
            <a:spLocks noChangeArrowheads="1"/>
          </p:cNvSpPr>
          <p:nvPr/>
        </p:nvSpPr>
        <p:spPr bwMode="auto">
          <a:xfrm>
            <a:off x="2391844" y="2899728"/>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89" name="Rectangle 413"/>
          <p:cNvSpPr>
            <a:spLocks noChangeArrowheads="1"/>
          </p:cNvSpPr>
          <p:nvPr/>
        </p:nvSpPr>
        <p:spPr bwMode="auto">
          <a:xfrm>
            <a:off x="9532419" y="2912428"/>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90" name="Rectangle 414"/>
          <p:cNvSpPr>
            <a:spLocks noChangeArrowheads="1"/>
          </p:cNvSpPr>
          <p:nvPr/>
        </p:nvSpPr>
        <p:spPr bwMode="auto">
          <a:xfrm>
            <a:off x="10330402" y="2912428"/>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6" name="Freeform 390"/>
          <p:cNvSpPr/>
          <p:nvPr/>
        </p:nvSpPr>
        <p:spPr bwMode="auto">
          <a:xfrm>
            <a:off x="9652805" y="2742566"/>
            <a:ext cx="359437" cy="695325"/>
          </a:xfrm>
          <a:custGeom>
            <a:avLst/>
            <a:gdLst>
              <a:gd name="T0" fmla="*/ 4 w 193"/>
              <a:gd name="T1" fmla="*/ 0 h 453"/>
              <a:gd name="T2" fmla="*/ 13 w 193"/>
              <a:gd name="T3" fmla="*/ 306 h 453"/>
              <a:gd name="T4" fmla="*/ 85 w 193"/>
              <a:gd name="T5" fmla="*/ 399 h 453"/>
              <a:gd name="T6" fmla="*/ 157 w 193"/>
              <a:gd name="T7" fmla="*/ 444 h 453"/>
              <a:gd name="T8" fmla="*/ 193 w 193"/>
              <a:gd name="T9" fmla="*/ 453 h 453"/>
            </a:gdLst>
            <a:ahLst/>
            <a:cxnLst>
              <a:cxn ang="0">
                <a:pos x="T0" y="T1"/>
              </a:cxn>
              <a:cxn ang="0">
                <a:pos x="T2" y="T3"/>
              </a:cxn>
              <a:cxn ang="0">
                <a:pos x="T4" y="T5"/>
              </a:cxn>
              <a:cxn ang="0">
                <a:pos x="T6" y="T7"/>
              </a:cxn>
              <a:cxn ang="0">
                <a:pos x="T8" y="T9"/>
              </a:cxn>
            </a:cxnLst>
            <a:rect l="0" t="0" r="r" b="b"/>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7" name="Freeform 391"/>
          <p:cNvSpPr/>
          <p:nvPr/>
        </p:nvSpPr>
        <p:spPr bwMode="auto">
          <a:xfrm>
            <a:off x="10141225" y="2745741"/>
            <a:ext cx="316442" cy="688975"/>
          </a:xfrm>
          <a:custGeom>
            <a:avLst/>
            <a:gdLst>
              <a:gd name="T0" fmla="*/ 170 w 171"/>
              <a:gd name="T1" fmla="*/ 0 h 447"/>
              <a:gd name="T2" fmla="*/ 165 w 171"/>
              <a:gd name="T3" fmla="*/ 264 h 447"/>
              <a:gd name="T4" fmla="*/ 135 w 171"/>
              <a:gd name="T5" fmla="*/ 351 h 447"/>
              <a:gd name="T6" fmla="*/ 81 w 171"/>
              <a:gd name="T7" fmla="*/ 411 h 447"/>
              <a:gd name="T8" fmla="*/ 0 w 171"/>
              <a:gd name="T9" fmla="*/ 447 h 447"/>
            </a:gdLst>
            <a:ahLst/>
            <a:cxnLst>
              <a:cxn ang="0">
                <a:pos x="T0" y="T1"/>
              </a:cxn>
              <a:cxn ang="0">
                <a:pos x="T2" y="T3"/>
              </a:cxn>
              <a:cxn ang="0">
                <a:pos x="T4" y="T5"/>
              </a:cxn>
              <a:cxn ang="0">
                <a:pos x="T6" y="T7"/>
              </a:cxn>
              <a:cxn ang="0">
                <a:pos x="T8" y="T9"/>
              </a:cxn>
            </a:cxnLst>
            <a:rect l="0" t="0" r="r" b="b"/>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70" name="Oval 394"/>
          <p:cNvSpPr>
            <a:spLocks noChangeArrowheads="1"/>
          </p:cNvSpPr>
          <p:nvPr/>
        </p:nvSpPr>
        <p:spPr bwMode="auto">
          <a:xfrm>
            <a:off x="9332923" y="2520316"/>
            <a:ext cx="682758" cy="352425"/>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71" name="Rectangle 395"/>
          <p:cNvSpPr>
            <a:spLocks noChangeArrowheads="1"/>
          </p:cNvSpPr>
          <p:nvPr/>
        </p:nvSpPr>
        <p:spPr bwMode="auto">
          <a:xfrm>
            <a:off x="9360440" y="2472690"/>
            <a:ext cx="611505"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3</a:t>
            </a:r>
          </a:p>
        </p:txBody>
      </p:sp>
      <p:sp>
        <p:nvSpPr>
          <p:cNvPr id="127362" name="Freeform 386"/>
          <p:cNvSpPr/>
          <p:nvPr/>
        </p:nvSpPr>
        <p:spPr bwMode="auto">
          <a:xfrm>
            <a:off x="2230184" y="2806065"/>
            <a:ext cx="294085" cy="628650"/>
          </a:xfrm>
          <a:custGeom>
            <a:avLst/>
            <a:gdLst>
              <a:gd name="T0" fmla="*/ 156 w 159"/>
              <a:gd name="T1" fmla="*/ 0 h 408"/>
              <a:gd name="T2" fmla="*/ 147 w 159"/>
              <a:gd name="T3" fmla="*/ 279 h 408"/>
              <a:gd name="T4" fmla="*/ 81 w 159"/>
              <a:gd name="T5" fmla="*/ 372 h 408"/>
              <a:gd name="T6" fmla="*/ 0 w 159"/>
              <a:gd name="T7" fmla="*/ 408 h 408"/>
            </a:gdLst>
            <a:ahLst/>
            <a:cxnLst>
              <a:cxn ang="0">
                <a:pos x="T0" y="T1"/>
              </a:cxn>
              <a:cxn ang="0">
                <a:pos x="T2" y="T3"/>
              </a:cxn>
              <a:cxn ang="0">
                <a:pos x="T4" y="T5"/>
              </a:cxn>
              <a:cxn ang="0">
                <a:pos x="T6" y="T7"/>
              </a:cxn>
            </a:cxnLst>
            <a:rect l="0" t="0" r="r" b="b"/>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59" name="Freeform 383"/>
          <p:cNvSpPr/>
          <p:nvPr/>
        </p:nvSpPr>
        <p:spPr bwMode="auto">
          <a:xfrm>
            <a:off x="1856990" y="2718754"/>
            <a:ext cx="276886" cy="757237"/>
          </a:xfrm>
          <a:custGeom>
            <a:avLst/>
            <a:gdLst>
              <a:gd name="T0" fmla="*/ 8 w 149"/>
              <a:gd name="T1" fmla="*/ 0 h 492"/>
              <a:gd name="T2" fmla="*/ 5 w 149"/>
              <a:gd name="T3" fmla="*/ 285 h 492"/>
              <a:gd name="T4" fmla="*/ 38 w 149"/>
              <a:gd name="T5" fmla="*/ 414 h 492"/>
              <a:gd name="T6" fmla="*/ 149 w 149"/>
              <a:gd name="T7" fmla="*/ 492 h 492"/>
            </a:gdLst>
            <a:ahLst/>
            <a:cxnLst>
              <a:cxn ang="0">
                <a:pos x="T0" y="T1"/>
              </a:cxn>
              <a:cxn ang="0">
                <a:pos x="T2" y="T3"/>
              </a:cxn>
              <a:cxn ang="0">
                <a:pos x="T4" y="T5"/>
              </a:cxn>
              <a:cxn ang="0">
                <a:pos x="T6" y="T7"/>
              </a:cxn>
            </a:cxnLst>
            <a:rect l="0" t="0" r="r" b="b"/>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所学应用层协议用的是</a:t>
            </a:r>
            <a:r>
              <a:rPr lang="en-US" altLang="zh-CN"/>
              <a:t>TCP</a:t>
            </a:r>
            <a:r>
              <a:rPr lang="zh-CN" altLang="en-US"/>
              <a:t>还是</a:t>
            </a:r>
            <a:r>
              <a:rPr lang="en-US" altLang="zh-CN"/>
              <a:t>UDP</a:t>
            </a:r>
            <a:r>
              <a:rPr lang="zh-CN" altLang="en-US"/>
              <a:t>？</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20</a:t>
            </a:fld>
            <a:endParaRPr lang="zh-CN" altLang="en-US"/>
          </a:p>
        </p:txBody>
      </p:sp>
      <p:pic>
        <p:nvPicPr>
          <p:cNvPr id="8" name="Content Placeholder 7"/>
          <p:cNvPicPr>
            <a:picLocks noGrp="1" noChangeAspect="1"/>
          </p:cNvPicPr>
          <p:nvPr>
            <p:ph idx="1"/>
          </p:nvPr>
        </p:nvPicPr>
        <p:blipFill>
          <a:blip r:embed="rId2"/>
          <a:stretch>
            <a:fillRect/>
          </a:stretch>
        </p:blipFill>
        <p:spPr>
          <a:xfrm>
            <a:off x="2801620" y="1217295"/>
            <a:ext cx="6605905" cy="49599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可靠信道和不可靠信道</a:t>
            </a:r>
          </a:p>
        </p:txBody>
      </p:sp>
      <p:sp>
        <p:nvSpPr>
          <p:cNvPr id="3" name="Content Placeholder 2"/>
          <p:cNvSpPr>
            <a:spLocks noGrp="1"/>
          </p:cNvSpPr>
          <p:nvPr>
            <p:ph idx="1"/>
          </p:nvPr>
        </p:nvSpPr>
        <p:spPr/>
        <p:txBody>
          <a:bodyPr/>
          <a:lstStyle/>
          <a:p>
            <a:r>
              <a:rPr lang="zh-CN" altLang="en-US">
                <a:sym typeface="+mn-ea"/>
              </a:rPr>
              <a:t>运输层</a:t>
            </a:r>
            <a:r>
              <a:rPr lang="en-US">
                <a:sym typeface="+mn-ea"/>
              </a:rPr>
              <a:t>下面的网络是不可靠的（只提供尽最大努力服务）</a:t>
            </a:r>
            <a:endParaRPr lang="en-US"/>
          </a:p>
          <a:p>
            <a:pPr lvl="1"/>
            <a:r>
              <a:rPr lang="en-US"/>
              <a:t>当运输层采用面向连接的TCP协议时，这种逻辑通信信道就相当于一条全双工的可靠信道</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21</a:t>
            </a:fld>
            <a:endParaRPr lang="zh-CN" altLang="en-US"/>
          </a:p>
        </p:txBody>
      </p:sp>
      <p:sp>
        <p:nvSpPr>
          <p:cNvPr id="9" name="Rectangle 5"/>
          <p:cNvSpPr>
            <a:spLocks noChangeArrowheads="1"/>
          </p:cNvSpPr>
          <p:nvPr/>
        </p:nvSpPr>
        <p:spPr bwMode="auto">
          <a:xfrm>
            <a:off x="2445385" y="4357370"/>
            <a:ext cx="9288780" cy="2010410"/>
          </a:xfrm>
          <a:prstGeom prst="rect">
            <a:avLst/>
          </a:prstGeom>
          <a:solidFill>
            <a:srgbClr val="FFFF6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0" name="AutoShape 6"/>
          <p:cNvSpPr>
            <a:spLocks noChangeArrowheads="1"/>
          </p:cNvSpPr>
          <p:nvPr/>
        </p:nvSpPr>
        <p:spPr bwMode="auto">
          <a:xfrm>
            <a:off x="10922635" y="2464435"/>
            <a:ext cx="739775" cy="574675"/>
          </a:xfrm>
          <a:prstGeom prst="cloudCallout">
            <a:avLst>
              <a:gd name="adj1" fmla="val -45565"/>
              <a:gd name="adj2" fmla="val 111593"/>
            </a:avLst>
          </a:prstGeom>
          <a:solidFill>
            <a:srgbClr val="FF66FF"/>
          </a:solidFill>
          <a:ln w="9525">
            <a:solidFill>
              <a:srgbClr val="000000"/>
            </a:solid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i="0" u="none" strike="noStrike" kern="0" cap="none" spc="0" normalizeH="0" baseline="0" noProof="0">
              <a:ln>
                <a:noFill/>
              </a:ln>
              <a:solidFill>
                <a:sysClr val="windowText" lastClr="000000"/>
              </a:solidFill>
              <a:effectLst/>
              <a:uLnTx/>
              <a:uFillTx/>
              <a:ea typeface="黑体" pitchFamily="2" charset="-122"/>
            </a:endParaRPr>
          </a:p>
        </p:txBody>
      </p:sp>
      <p:sp>
        <p:nvSpPr>
          <p:cNvPr id="11" name="Line 8"/>
          <p:cNvSpPr>
            <a:spLocks noChangeShapeType="1"/>
          </p:cNvSpPr>
          <p:nvPr/>
        </p:nvSpPr>
        <p:spPr bwMode="auto">
          <a:xfrm>
            <a:off x="2805430" y="4357370"/>
            <a:ext cx="4190365" cy="635"/>
          </a:xfrm>
          <a:prstGeom prst="line">
            <a:avLst/>
          </a:prstGeom>
          <a:noFill/>
          <a:ln w="38100">
            <a:solidFill>
              <a:srgbClr val="C0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Text Box 9"/>
          <p:cNvSpPr txBox="1">
            <a:spLocks noChangeArrowheads="1"/>
          </p:cNvSpPr>
          <p:nvPr/>
        </p:nvSpPr>
        <p:spPr bwMode="auto">
          <a:xfrm>
            <a:off x="2445321" y="3146633"/>
            <a:ext cx="494046"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b="0" dirty="0">
                <a:ea typeface="黑体" pitchFamily="2" charset="-122"/>
              </a:rPr>
              <a:t>应</a:t>
            </a:r>
          </a:p>
          <a:p>
            <a:pPr algn="l" eaLnBrk="1" hangingPunct="1"/>
            <a:r>
              <a:rPr lang="zh-CN" altLang="en-US" b="0" dirty="0">
                <a:ea typeface="黑体" pitchFamily="2" charset="-122"/>
              </a:rPr>
              <a:t>用</a:t>
            </a:r>
          </a:p>
          <a:p>
            <a:pPr algn="l" eaLnBrk="1" hangingPunct="1"/>
            <a:r>
              <a:rPr lang="zh-CN" altLang="en-US" b="0" dirty="0">
                <a:ea typeface="黑体" pitchFamily="2" charset="-122"/>
              </a:rPr>
              <a:t>层</a:t>
            </a:r>
          </a:p>
        </p:txBody>
      </p:sp>
      <p:sp>
        <p:nvSpPr>
          <p:cNvPr id="13" name="Text Box 10"/>
          <p:cNvSpPr txBox="1">
            <a:spLocks noChangeArrowheads="1"/>
          </p:cNvSpPr>
          <p:nvPr/>
        </p:nvSpPr>
        <p:spPr bwMode="auto">
          <a:xfrm>
            <a:off x="2459608" y="4952708"/>
            <a:ext cx="494046"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b="0" i="0" u="none" strike="noStrike" kern="0" cap="none" spc="0" normalizeH="0" baseline="0" noProof="0" dirty="0">
                <a:ln>
                  <a:noFill/>
                </a:ln>
                <a:solidFill>
                  <a:srgbClr val="0000CC"/>
                </a:solidFill>
                <a:effectLst/>
                <a:uLnTx/>
                <a:uFillTx/>
                <a:latin typeface="Tahoma" panose="020B0604030504040204" pitchFamily="34" charset="0"/>
                <a:ea typeface="黑体" pitchFamily="2" charset="-122"/>
              </a:rPr>
              <a:t>运</a:t>
            </a:r>
          </a:p>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b="0" i="0" u="none" strike="noStrike" kern="0" cap="none" spc="0" normalizeH="0" baseline="0" noProof="0" dirty="0">
                <a:ln>
                  <a:noFill/>
                </a:ln>
                <a:solidFill>
                  <a:srgbClr val="0000CC"/>
                </a:solidFill>
                <a:effectLst/>
                <a:uLnTx/>
                <a:uFillTx/>
                <a:latin typeface="Tahoma" panose="020B0604030504040204" pitchFamily="34" charset="0"/>
                <a:ea typeface="黑体" pitchFamily="2" charset="-122"/>
              </a:rPr>
              <a:t>输</a:t>
            </a:r>
          </a:p>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b="0" i="0" u="none" strike="noStrike" kern="0" cap="none" spc="0" normalizeH="0" baseline="0" noProof="0" dirty="0">
                <a:ln>
                  <a:noFill/>
                </a:ln>
                <a:solidFill>
                  <a:srgbClr val="0000CC"/>
                </a:solidFill>
                <a:effectLst/>
                <a:uLnTx/>
                <a:uFillTx/>
                <a:latin typeface="Tahoma" panose="020B0604030504040204" pitchFamily="34" charset="0"/>
                <a:ea typeface="黑体" pitchFamily="2" charset="-122"/>
              </a:rPr>
              <a:t>层</a:t>
            </a:r>
          </a:p>
        </p:txBody>
      </p:sp>
      <p:sp>
        <p:nvSpPr>
          <p:cNvPr id="14" name="Text Box 13"/>
          <p:cNvSpPr txBox="1">
            <a:spLocks noChangeArrowheads="1"/>
          </p:cNvSpPr>
          <p:nvPr/>
        </p:nvSpPr>
        <p:spPr bwMode="auto">
          <a:xfrm>
            <a:off x="9523312" y="2626995"/>
            <a:ext cx="1490961"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b="0" dirty="0">
                <a:ea typeface="黑体" pitchFamily="2" charset="-122"/>
              </a:rPr>
              <a:t>接收进程</a:t>
            </a:r>
          </a:p>
        </p:txBody>
      </p:sp>
      <p:grpSp>
        <p:nvGrpSpPr>
          <p:cNvPr id="15" name="Group 15"/>
          <p:cNvGrpSpPr/>
          <p:nvPr/>
        </p:nvGrpSpPr>
        <p:grpSpPr bwMode="auto">
          <a:xfrm>
            <a:off x="3510280" y="3088640"/>
            <a:ext cx="2593340" cy="1866900"/>
            <a:chOff x="865" y="1467"/>
            <a:chExt cx="1348" cy="931"/>
          </a:xfrm>
        </p:grpSpPr>
        <p:sp>
          <p:nvSpPr>
            <p:cNvPr id="16" name="Freeform 16"/>
            <p:cNvSpPr/>
            <p:nvPr/>
          </p:nvSpPr>
          <p:spPr bwMode="auto">
            <a:xfrm>
              <a:off x="865" y="1474"/>
              <a:ext cx="188" cy="924"/>
            </a:xfrm>
            <a:custGeom>
              <a:avLst/>
              <a:gdLst>
                <a:gd name="T0" fmla="*/ 0 w 144"/>
                <a:gd name="T1" fmla="*/ 0 h 768"/>
                <a:gd name="T2" fmla="*/ 0 w 144"/>
                <a:gd name="T3" fmla="*/ 924 h 768"/>
                <a:gd name="T4" fmla="*/ 188 w 144"/>
                <a:gd name="T5" fmla="*/ 924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lnTo>
                    <a:pt x="0" y="768"/>
                  </a:lnTo>
                  <a:lnTo>
                    <a:pt x="144" y="768"/>
                  </a:lnTo>
                </a:path>
              </a:pathLst>
            </a:custGeom>
            <a:noFill/>
            <a:ln w="57150" cmpd="sng">
              <a:solidFill>
                <a:srgbClr val="0000FF"/>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7" name="Freeform 17"/>
            <p:cNvSpPr/>
            <p:nvPr/>
          </p:nvSpPr>
          <p:spPr bwMode="auto">
            <a:xfrm flipH="1">
              <a:off x="2025" y="1467"/>
              <a:ext cx="188" cy="924"/>
            </a:xfrm>
            <a:custGeom>
              <a:avLst/>
              <a:gdLst>
                <a:gd name="T0" fmla="*/ 0 w 144"/>
                <a:gd name="T1" fmla="*/ 0 h 768"/>
                <a:gd name="T2" fmla="*/ 0 w 144"/>
                <a:gd name="T3" fmla="*/ 924 h 768"/>
                <a:gd name="T4" fmla="*/ 188 w 144"/>
                <a:gd name="T5" fmla="*/ 924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lnTo>
                    <a:pt x="0" y="768"/>
                  </a:lnTo>
                  <a:lnTo>
                    <a:pt x="144" y="768"/>
                  </a:lnTo>
                </a:path>
              </a:pathLst>
            </a:custGeom>
            <a:noFill/>
            <a:ln w="57150" cmpd="sng">
              <a:solidFill>
                <a:srgbClr val="0000FF"/>
              </a:solidFill>
              <a:round/>
              <a:headEnd type="triangle" w="sm"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grpSp>
      <p:grpSp>
        <p:nvGrpSpPr>
          <p:cNvPr id="18" name="组合 1"/>
          <p:cNvGrpSpPr/>
          <p:nvPr/>
        </p:nvGrpSpPr>
        <p:grpSpPr>
          <a:xfrm>
            <a:off x="3691255" y="5070475"/>
            <a:ext cx="2153920" cy="411923"/>
            <a:chOff x="1662339" y="3970363"/>
            <a:chExt cx="2154091" cy="486442"/>
          </a:xfrm>
        </p:grpSpPr>
        <p:sp>
          <p:nvSpPr>
            <p:cNvPr id="19" name="AutoShape 14"/>
            <p:cNvSpPr>
              <a:spLocks noChangeArrowheads="1"/>
            </p:cNvSpPr>
            <p:nvPr/>
          </p:nvSpPr>
          <p:spPr bwMode="auto">
            <a:xfrm rot="-5400000">
              <a:off x="2515547" y="3117155"/>
              <a:ext cx="447675" cy="2154091"/>
            </a:xfrm>
            <a:prstGeom prst="can">
              <a:avLst>
                <a:gd name="adj" fmla="val 52844"/>
              </a:avLst>
            </a:prstGeom>
            <a:gradFill rotWithShape="1">
              <a:gsLst>
                <a:gs pos="0">
                  <a:srgbClr val="475E76"/>
                </a:gs>
                <a:gs pos="50000">
                  <a:srgbClr val="99CCFF"/>
                </a:gs>
                <a:gs pos="100000">
                  <a:srgbClr val="475E76"/>
                </a:gs>
              </a:gsLst>
              <a:lin ang="0" scaled="1"/>
            </a:gradFill>
            <a:ln w="9525">
              <a:solidFill>
                <a:srgbClr val="00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rgbClr val="0000CC"/>
                </a:solidFill>
                <a:effectLst/>
                <a:uLnTx/>
                <a:uFillTx/>
              </a:endParaRPr>
            </a:p>
          </p:txBody>
        </p:sp>
        <p:sp>
          <p:nvSpPr>
            <p:cNvPr id="20" name="Text Box 20"/>
            <p:cNvSpPr txBox="1">
              <a:spLocks noChangeArrowheads="1"/>
            </p:cNvSpPr>
            <p:nvPr/>
          </p:nvSpPr>
          <p:spPr bwMode="auto">
            <a:xfrm>
              <a:off x="1843167" y="3985884"/>
              <a:ext cx="1973262" cy="47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2000" b="0" i="0" u="none" strike="noStrike" kern="0" cap="none" spc="0" normalizeH="0" baseline="0" noProof="0" dirty="0">
                  <a:ln>
                    <a:noFill/>
                  </a:ln>
                  <a:solidFill>
                    <a:srgbClr val="0000CC"/>
                  </a:solidFill>
                  <a:effectLst/>
                  <a:uLnTx/>
                  <a:uFillTx/>
                  <a:latin typeface="Tahoma" panose="020B0604030504040204" pitchFamily="34" charset="0"/>
                  <a:ea typeface="黑体" pitchFamily="2" charset="-122"/>
                </a:rPr>
                <a:t>全双工可靠信道</a:t>
              </a:r>
            </a:p>
          </p:txBody>
        </p:sp>
      </p:grpSp>
      <p:grpSp>
        <p:nvGrpSpPr>
          <p:cNvPr id="21" name="Group 21"/>
          <p:cNvGrpSpPr/>
          <p:nvPr/>
        </p:nvGrpSpPr>
        <p:grpSpPr bwMode="auto">
          <a:xfrm>
            <a:off x="8159115" y="3072130"/>
            <a:ext cx="2141855" cy="1880870"/>
            <a:chOff x="3508" y="1467"/>
            <a:chExt cx="1349" cy="931"/>
          </a:xfrm>
        </p:grpSpPr>
        <p:sp>
          <p:nvSpPr>
            <p:cNvPr id="22" name="Freeform 22"/>
            <p:cNvSpPr/>
            <p:nvPr/>
          </p:nvSpPr>
          <p:spPr bwMode="auto">
            <a:xfrm>
              <a:off x="3508" y="1474"/>
              <a:ext cx="189" cy="924"/>
            </a:xfrm>
            <a:custGeom>
              <a:avLst/>
              <a:gdLst>
                <a:gd name="T0" fmla="*/ 0 w 144"/>
                <a:gd name="T1" fmla="*/ 0 h 768"/>
                <a:gd name="T2" fmla="*/ 0 w 144"/>
                <a:gd name="T3" fmla="*/ 924 h 768"/>
                <a:gd name="T4" fmla="*/ 189 w 144"/>
                <a:gd name="T5" fmla="*/ 924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lnTo>
                    <a:pt x="0" y="768"/>
                  </a:lnTo>
                  <a:lnTo>
                    <a:pt x="144" y="768"/>
                  </a:lnTo>
                </a:path>
              </a:pathLst>
            </a:custGeom>
            <a:noFill/>
            <a:ln w="57150" cmpd="sng">
              <a:solidFill>
                <a:srgbClr val="0000FF"/>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23" name="Freeform 23"/>
            <p:cNvSpPr/>
            <p:nvPr/>
          </p:nvSpPr>
          <p:spPr bwMode="auto">
            <a:xfrm flipH="1">
              <a:off x="4669" y="1467"/>
              <a:ext cx="188" cy="924"/>
            </a:xfrm>
            <a:custGeom>
              <a:avLst/>
              <a:gdLst>
                <a:gd name="T0" fmla="*/ 0 w 144"/>
                <a:gd name="T1" fmla="*/ 0 h 768"/>
                <a:gd name="T2" fmla="*/ 0 w 144"/>
                <a:gd name="T3" fmla="*/ 924 h 768"/>
                <a:gd name="T4" fmla="*/ 188 w 144"/>
                <a:gd name="T5" fmla="*/ 924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lnTo>
                    <a:pt x="0" y="768"/>
                  </a:lnTo>
                  <a:lnTo>
                    <a:pt x="144" y="768"/>
                  </a:lnTo>
                </a:path>
              </a:pathLst>
            </a:custGeom>
            <a:noFill/>
            <a:ln w="57150" cmpd="sng">
              <a:solidFill>
                <a:srgbClr val="0000FF"/>
              </a:solidFill>
              <a:round/>
              <a:headEnd type="triangle" w="sm"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grpSp>
      <p:sp>
        <p:nvSpPr>
          <p:cNvPr id="24" name="Rectangle 24"/>
          <p:cNvSpPr>
            <a:spLocks noChangeArrowheads="1"/>
          </p:cNvSpPr>
          <p:nvPr/>
        </p:nvSpPr>
        <p:spPr bwMode="auto">
          <a:xfrm>
            <a:off x="8277860" y="3304540"/>
            <a:ext cx="401955" cy="792480"/>
          </a:xfrm>
          <a:prstGeom prst="rect">
            <a:avLst/>
          </a:prstGeom>
          <a:solidFill>
            <a:srgbClr val="66FFFF"/>
          </a:solidFill>
          <a:ln w="9525">
            <a:solidFill>
              <a:srgbClr val="000000"/>
            </a:solidFill>
            <a:miter lim="800000"/>
          </a:ln>
          <a:effectLst/>
        </p:spPr>
        <p:txBody>
          <a:bodyPr vert="wordArtVertRtl"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rgbClr val="000099"/>
                </a:solidFill>
                <a:effectLst/>
                <a:uLnTx/>
                <a:uFillTx/>
                <a:latin typeface="+mn-lt"/>
                <a:ea typeface="黑体" pitchFamily="2" charset="-122"/>
              </a:rPr>
              <a:t>数据</a:t>
            </a:r>
          </a:p>
        </p:txBody>
      </p:sp>
      <p:sp>
        <p:nvSpPr>
          <p:cNvPr id="25" name="Line 26"/>
          <p:cNvSpPr>
            <a:spLocks noChangeShapeType="1"/>
          </p:cNvSpPr>
          <p:nvPr/>
        </p:nvSpPr>
        <p:spPr bwMode="auto">
          <a:xfrm>
            <a:off x="7497445" y="4357370"/>
            <a:ext cx="3965575" cy="3175"/>
          </a:xfrm>
          <a:prstGeom prst="line">
            <a:avLst/>
          </a:prstGeom>
          <a:noFill/>
          <a:ln w="38100">
            <a:solidFill>
              <a:srgbClr val="C0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Text Box 27"/>
          <p:cNvSpPr txBox="1">
            <a:spLocks noChangeArrowheads="1"/>
          </p:cNvSpPr>
          <p:nvPr/>
        </p:nvSpPr>
        <p:spPr bwMode="auto">
          <a:xfrm>
            <a:off x="3525441" y="5536932"/>
            <a:ext cx="2440092"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2400" b="0" i="0" u="none" strike="noStrike" kern="0" cap="none" spc="0" normalizeH="0" baseline="0" noProof="0" dirty="0">
                <a:ln>
                  <a:noFill/>
                </a:ln>
                <a:solidFill>
                  <a:srgbClr val="1C1C1C"/>
                </a:solidFill>
                <a:effectLst/>
                <a:uLnTx/>
                <a:uFillTx/>
                <a:latin typeface="Tahoma" panose="020B0604030504040204" pitchFamily="34" charset="0"/>
                <a:ea typeface="黑体" pitchFamily="2" charset="-122"/>
              </a:rPr>
              <a:t>使用</a:t>
            </a:r>
            <a:r>
              <a:rPr kumimoji="1" lang="zh-CN" altLang="en-US" sz="2400" b="0" i="0" u="none" strike="noStrike" kern="0" cap="none" spc="0" normalizeH="0" baseline="0" noProof="0" dirty="0">
                <a:ln>
                  <a:noFill/>
                </a:ln>
                <a:solidFill>
                  <a:srgbClr val="FF0000"/>
                </a:solidFill>
                <a:effectLst/>
                <a:uLnTx/>
                <a:uFillTx/>
                <a:latin typeface="Tahoma" panose="020B0604030504040204" pitchFamily="34" charset="0"/>
                <a:ea typeface="黑体" pitchFamily="2" charset="-122"/>
              </a:rPr>
              <a:t>面向连接</a:t>
            </a:r>
            <a:r>
              <a:rPr kumimoji="1" lang="zh-CN" altLang="en-US" sz="2400" b="0" i="0" u="none" strike="noStrike" kern="0" cap="none" spc="0" normalizeH="0" baseline="0" noProof="0" dirty="0">
                <a:ln>
                  <a:noFill/>
                </a:ln>
                <a:solidFill>
                  <a:srgbClr val="1C1C1C"/>
                </a:solidFill>
                <a:effectLst/>
                <a:uLnTx/>
                <a:uFillTx/>
                <a:latin typeface="Tahoma" panose="020B0604030504040204" pitchFamily="34" charset="0"/>
                <a:ea typeface="黑体" pitchFamily="2" charset="-122"/>
              </a:rPr>
              <a:t>的</a:t>
            </a: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2400" b="0" i="0" u="none" strike="noStrike" kern="0" cap="none" spc="0" normalizeH="0" baseline="0" noProof="0" dirty="0">
                <a:ln>
                  <a:noFill/>
                </a:ln>
                <a:solidFill>
                  <a:srgbClr val="1C1C1C"/>
                </a:solidFill>
                <a:effectLst/>
                <a:uLnTx/>
                <a:uFillTx/>
                <a:latin typeface="Tahoma" panose="020B0604030504040204" pitchFamily="34" charset="0"/>
                <a:ea typeface="黑体" pitchFamily="2" charset="-122"/>
              </a:rPr>
              <a:t>协议，如 </a:t>
            </a:r>
            <a:r>
              <a:rPr kumimoji="1" lang="en-US" altLang="zh-CN" sz="2400" b="0" i="0" u="none" strike="noStrike" kern="0" cap="none" spc="0" normalizeH="0" baseline="0" noProof="0" dirty="0">
                <a:ln>
                  <a:noFill/>
                </a:ln>
                <a:solidFill>
                  <a:srgbClr val="1C1C1C"/>
                </a:solidFill>
                <a:effectLst/>
                <a:uLnTx/>
                <a:uFillTx/>
                <a:latin typeface="Tahoma" panose="020B0604030504040204" pitchFamily="34" charset="0"/>
                <a:ea typeface="黑体" pitchFamily="2" charset="-122"/>
              </a:rPr>
              <a:t>TCP</a:t>
            </a:r>
          </a:p>
        </p:txBody>
      </p:sp>
      <p:sp>
        <p:nvSpPr>
          <p:cNvPr id="27" name="Text Box 28"/>
          <p:cNvSpPr txBox="1">
            <a:spLocks noChangeArrowheads="1"/>
          </p:cNvSpPr>
          <p:nvPr/>
        </p:nvSpPr>
        <p:spPr bwMode="auto">
          <a:xfrm>
            <a:off x="8158971" y="5537438"/>
            <a:ext cx="2483372"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2400" b="0" i="0" u="none" strike="noStrike" kern="0" cap="none" spc="0" normalizeH="0" baseline="0" noProof="0" dirty="0">
                <a:ln>
                  <a:noFill/>
                </a:ln>
                <a:solidFill>
                  <a:srgbClr val="1C1C1C"/>
                </a:solidFill>
                <a:effectLst/>
                <a:uLnTx/>
                <a:uFillTx/>
                <a:latin typeface="Tahoma" panose="020B0604030504040204" pitchFamily="34" charset="0"/>
                <a:ea typeface="黑体" pitchFamily="2" charset="-122"/>
              </a:rPr>
              <a:t>使用</a:t>
            </a:r>
            <a:r>
              <a:rPr kumimoji="1" lang="zh-CN" altLang="en-US" sz="2400" b="0" i="0" u="none" strike="noStrike" kern="0" cap="none" spc="0" normalizeH="0" baseline="0" noProof="0" dirty="0">
                <a:ln>
                  <a:noFill/>
                </a:ln>
                <a:solidFill>
                  <a:srgbClr val="FF0000"/>
                </a:solidFill>
                <a:effectLst/>
                <a:uLnTx/>
                <a:uFillTx/>
                <a:latin typeface="Tahoma" panose="020B0604030504040204" pitchFamily="34" charset="0"/>
                <a:ea typeface="黑体" pitchFamily="2" charset="-122"/>
              </a:rPr>
              <a:t>无连接</a:t>
            </a:r>
            <a:r>
              <a:rPr kumimoji="1" lang="zh-CN" altLang="en-US" sz="2400" b="0" i="0" u="none" strike="noStrike" kern="0" cap="none" spc="0" normalizeH="0" baseline="0" noProof="0" dirty="0">
                <a:ln>
                  <a:noFill/>
                </a:ln>
                <a:solidFill>
                  <a:srgbClr val="1C1C1C"/>
                </a:solidFill>
                <a:effectLst/>
                <a:uLnTx/>
                <a:uFillTx/>
                <a:latin typeface="Tahoma" panose="020B0604030504040204" pitchFamily="34" charset="0"/>
                <a:ea typeface="黑体" pitchFamily="2" charset="-122"/>
              </a:rPr>
              <a:t>的</a:t>
            </a: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2400" b="0" i="0" u="none" strike="noStrike" kern="0" cap="none" spc="0" normalizeH="0" baseline="0" noProof="0" dirty="0">
                <a:ln>
                  <a:noFill/>
                </a:ln>
                <a:solidFill>
                  <a:srgbClr val="1C1C1C"/>
                </a:solidFill>
                <a:effectLst/>
                <a:uLnTx/>
                <a:uFillTx/>
                <a:latin typeface="Tahoma" panose="020B0604030504040204" pitchFamily="34" charset="0"/>
                <a:ea typeface="黑体" pitchFamily="2" charset="-122"/>
              </a:rPr>
              <a:t>协议，如 </a:t>
            </a:r>
            <a:r>
              <a:rPr kumimoji="1" lang="en-US" altLang="zh-CN" sz="2400" b="0" i="0" u="none" strike="noStrike" kern="0" cap="none" spc="0" normalizeH="0" baseline="0" noProof="0" dirty="0">
                <a:ln>
                  <a:noFill/>
                </a:ln>
                <a:solidFill>
                  <a:srgbClr val="1C1C1C"/>
                </a:solidFill>
                <a:effectLst/>
                <a:uLnTx/>
                <a:uFillTx/>
                <a:latin typeface="Tahoma" panose="020B0604030504040204" pitchFamily="34" charset="0"/>
                <a:ea typeface="黑体" pitchFamily="2" charset="-122"/>
              </a:rPr>
              <a:t>UDP</a:t>
            </a:r>
          </a:p>
        </p:txBody>
      </p:sp>
      <p:sp>
        <p:nvSpPr>
          <p:cNvPr id="28" name="Line 29"/>
          <p:cNvSpPr>
            <a:spLocks noChangeShapeType="1"/>
          </p:cNvSpPr>
          <p:nvPr/>
        </p:nvSpPr>
        <p:spPr bwMode="auto">
          <a:xfrm>
            <a:off x="3309620" y="4443095"/>
            <a:ext cx="635" cy="430530"/>
          </a:xfrm>
          <a:prstGeom prst="line">
            <a:avLst/>
          </a:prstGeom>
          <a:noFill/>
          <a:ln w="38100">
            <a:solidFill>
              <a:srgbClr val="FF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Line 30"/>
          <p:cNvSpPr>
            <a:spLocks noChangeShapeType="1"/>
          </p:cNvSpPr>
          <p:nvPr/>
        </p:nvSpPr>
        <p:spPr bwMode="auto">
          <a:xfrm flipV="1">
            <a:off x="6256020" y="4443095"/>
            <a:ext cx="635" cy="430530"/>
          </a:xfrm>
          <a:prstGeom prst="line">
            <a:avLst/>
          </a:prstGeom>
          <a:noFill/>
          <a:ln w="38100">
            <a:solidFill>
              <a:srgbClr val="FF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Line 31"/>
          <p:cNvSpPr>
            <a:spLocks noChangeShapeType="1"/>
          </p:cNvSpPr>
          <p:nvPr/>
        </p:nvSpPr>
        <p:spPr bwMode="auto">
          <a:xfrm flipV="1">
            <a:off x="10453370" y="4443095"/>
            <a:ext cx="635" cy="430530"/>
          </a:xfrm>
          <a:prstGeom prst="line">
            <a:avLst/>
          </a:prstGeom>
          <a:noFill/>
          <a:ln w="38100">
            <a:solidFill>
              <a:srgbClr val="FF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Line 32"/>
          <p:cNvSpPr>
            <a:spLocks noChangeShapeType="1"/>
          </p:cNvSpPr>
          <p:nvPr/>
        </p:nvSpPr>
        <p:spPr bwMode="auto">
          <a:xfrm>
            <a:off x="8024495" y="4443095"/>
            <a:ext cx="635" cy="430530"/>
          </a:xfrm>
          <a:prstGeom prst="line">
            <a:avLst/>
          </a:prstGeom>
          <a:noFill/>
          <a:ln w="38100">
            <a:solidFill>
              <a:srgbClr val="FF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32" name="Group 33"/>
          <p:cNvGrpSpPr/>
          <p:nvPr/>
        </p:nvGrpSpPr>
        <p:grpSpPr bwMode="auto">
          <a:xfrm>
            <a:off x="8454390" y="4801870"/>
            <a:ext cx="1562100" cy="693420"/>
            <a:chOff x="1776" y="2768"/>
            <a:chExt cx="1824" cy="736"/>
          </a:xfrm>
        </p:grpSpPr>
        <p:grpSp>
          <p:nvGrpSpPr>
            <p:cNvPr id="33" name="Group 34"/>
            <p:cNvGrpSpPr/>
            <p:nvPr/>
          </p:nvGrpSpPr>
          <p:grpSpPr bwMode="auto">
            <a:xfrm>
              <a:off x="1787" y="2783"/>
              <a:ext cx="1813" cy="721"/>
              <a:chOff x="1787" y="2783"/>
              <a:chExt cx="1813" cy="721"/>
            </a:xfrm>
          </p:grpSpPr>
          <p:sp>
            <p:nvSpPr>
              <p:cNvPr id="34" name="Oval 35"/>
              <p:cNvSpPr>
                <a:spLocks noChangeArrowheads="1"/>
              </p:cNvSpPr>
              <p:nvPr/>
            </p:nvSpPr>
            <p:spPr bwMode="auto">
              <a:xfrm>
                <a:off x="2413" y="2783"/>
                <a:ext cx="780" cy="29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35" name="Oval 36"/>
              <p:cNvSpPr>
                <a:spLocks noChangeArrowheads="1"/>
              </p:cNvSpPr>
              <p:nvPr/>
            </p:nvSpPr>
            <p:spPr bwMode="auto">
              <a:xfrm>
                <a:off x="1974" y="2863"/>
                <a:ext cx="593" cy="29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36" name="Oval 37"/>
              <p:cNvSpPr>
                <a:spLocks noChangeArrowheads="1"/>
              </p:cNvSpPr>
              <p:nvPr/>
            </p:nvSpPr>
            <p:spPr bwMode="auto">
              <a:xfrm>
                <a:off x="1787" y="3045"/>
                <a:ext cx="396" cy="23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37" name="Oval 38"/>
              <p:cNvSpPr>
                <a:spLocks noChangeArrowheads="1"/>
              </p:cNvSpPr>
              <p:nvPr/>
            </p:nvSpPr>
            <p:spPr bwMode="auto">
              <a:xfrm>
                <a:off x="1908" y="3154"/>
                <a:ext cx="604" cy="25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38" name="Oval 39"/>
              <p:cNvSpPr>
                <a:spLocks noChangeArrowheads="1"/>
              </p:cNvSpPr>
              <p:nvPr/>
            </p:nvSpPr>
            <p:spPr bwMode="auto">
              <a:xfrm>
                <a:off x="2347" y="3198"/>
                <a:ext cx="912" cy="30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39" name="Oval 40"/>
              <p:cNvSpPr>
                <a:spLocks noChangeArrowheads="1"/>
              </p:cNvSpPr>
              <p:nvPr/>
            </p:nvSpPr>
            <p:spPr bwMode="auto">
              <a:xfrm>
                <a:off x="2941" y="2870"/>
                <a:ext cx="571" cy="22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0" name="Oval 41"/>
              <p:cNvSpPr>
                <a:spLocks noChangeArrowheads="1"/>
              </p:cNvSpPr>
              <p:nvPr/>
            </p:nvSpPr>
            <p:spPr bwMode="auto">
              <a:xfrm>
                <a:off x="3029" y="3023"/>
                <a:ext cx="571" cy="22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1" name="Oval 42"/>
              <p:cNvSpPr>
                <a:spLocks noChangeArrowheads="1"/>
              </p:cNvSpPr>
              <p:nvPr/>
            </p:nvSpPr>
            <p:spPr bwMode="auto">
              <a:xfrm>
                <a:off x="2974" y="3074"/>
                <a:ext cx="571" cy="37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2" name="Oval 43"/>
              <p:cNvSpPr>
                <a:spLocks noChangeArrowheads="1"/>
              </p:cNvSpPr>
              <p:nvPr/>
            </p:nvSpPr>
            <p:spPr bwMode="auto">
              <a:xfrm>
                <a:off x="2117" y="2957"/>
                <a:ext cx="1175" cy="37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grpSp>
        <p:sp>
          <p:nvSpPr>
            <p:cNvPr id="43" name="Oval 44"/>
            <p:cNvSpPr>
              <a:spLocks noChangeArrowheads="1"/>
            </p:cNvSpPr>
            <p:nvPr/>
          </p:nvSpPr>
          <p:spPr bwMode="auto">
            <a:xfrm>
              <a:off x="2402" y="2768"/>
              <a:ext cx="780" cy="291"/>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4" name="Oval 45"/>
            <p:cNvSpPr>
              <a:spLocks noChangeArrowheads="1"/>
            </p:cNvSpPr>
            <p:nvPr/>
          </p:nvSpPr>
          <p:spPr bwMode="auto">
            <a:xfrm>
              <a:off x="1963" y="2848"/>
              <a:ext cx="593" cy="292"/>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5" name="Oval 46"/>
            <p:cNvSpPr>
              <a:spLocks noChangeArrowheads="1"/>
            </p:cNvSpPr>
            <p:nvPr/>
          </p:nvSpPr>
          <p:spPr bwMode="auto">
            <a:xfrm>
              <a:off x="1776" y="3030"/>
              <a:ext cx="396" cy="234"/>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6" name="Oval 47"/>
            <p:cNvSpPr>
              <a:spLocks noChangeArrowheads="1"/>
            </p:cNvSpPr>
            <p:nvPr/>
          </p:nvSpPr>
          <p:spPr bwMode="auto">
            <a:xfrm>
              <a:off x="1897" y="3140"/>
              <a:ext cx="604" cy="255"/>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7" name="Oval 48"/>
            <p:cNvSpPr>
              <a:spLocks noChangeArrowheads="1"/>
            </p:cNvSpPr>
            <p:nvPr/>
          </p:nvSpPr>
          <p:spPr bwMode="auto">
            <a:xfrm>
              <a:off x="2336" y="3183"/>
              <a:ext cx="912" cy="306"/>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8" name="Oval 49"/>
            <p:cNvSpPr>
              <a:spLocks noChangeArrowheads="1"/>
            </p:cNvSpPr>
            <p:nvPr/>
          </p:nvSpPr>
          <p:spPr bwMode="auto">
            <a:xfrm>
              <a:off x="2930" y="2855"/>
              <a:ext cx="571" cy="226"/>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9" name="Oval 50"/>
            <p:cNvSpPr>
              <a:spLocks noChangeArrowheads="1"/>
            </p:cNvSpPr>
            <p:nvPr/>
          </p:nvSpPr>
          <p:spPr bwMode="auto">
            <a:xfrm>
              <a:off x="3018" y="3008"/>
              <a:ext cx="571" cy="226"/>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50" name="Oval 51"/>
            <p:cNvSpPr>
              <a:spLocks noChangeArrowheads="1"/>
            </p:cNvSpPr>
            <p:nvPr/>
          </p:nvSpPr>
          <p:spPr bwMode="auto">
            <a:xfrm>
              <a:off x="2963" y="3059"/>
              <a:ext cx="571" cy="379"/>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51" name="Oval 52"/>
            <p:cNvSpPr>
              <a:spLocks noChangeArrowheads="1"/>
            </p:cNvSpPr>
            <p:nvPr/>
          </p:nvSpPr>
          <p:spPr bwMode="auto">
            <a:xfrm>
              <a:off x="2106" y="2943"/>
              <a:ext cx="1175" cy="379"/>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ysClr val="windowText" lastClr="000000"/>
                </a:solidFill>
                <a:effectLst/>
                <a:uLnTx/>
                <a:uFillTx/>
              </a:endParaRPr>
            </a:p>
          </p:txBody>
        </p:sp>
      </p:grpSp>
      <p:sp>
        <p:nvSpPr>
          <p:cNvPr id="52" name="Text Box 53"/>
          <p:cNvSpPr txBox="1">
            <a:spLocks noChangeArrowheads="1"/>
          </p:cNvSpPr>
          <p:nvPr/>
        </p:nvSpPr>
        <p:spPr bwMode="auto">
          <a:xfrm>
            <a:off x="8493993" y="5014620"/>
            <a:ext cx="1475084"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2000" b="0" i="0" u="none" strike="noStrike" kern="0" cap="none" spc="0" normalizeH="0" baseline="0" noProof="0" dirty="0">
                <a:ln>
                  <a:noFill/>
                </a:ln>
                <a:solidFill>
                  <a:srgbClr val="0000CC"/>
                </a:solidFill>
                <a:effectLst/>
                <a:uLnTx/>
                <a:uFillTx/>
                <a:latin typeface="Tahoma" panose="020B0604030504040204" pitchFamily="34" charset="0"/>
                <a:ea typeface="黑体" pitchFamily="2" charset="-122"/>
              </a:rPr>
              <a:t>不可靠信道</a:t>
            </a:r>
          </a:p>
        </p:txBody>
      </p:sp>
      <p:sp>
        <p:nvSpPr>
          <p:cNvPr id="53" name="Text Box 59"/>
          <p:cNvSpPr txBox="1">
            <a:spLocks noChangeArrowheads="1"/>
          </p:cNvSpPr>
          <p:nvPr/>
        </p:nvSpPr>
        <p:spPr bwMode="auto">
          <a:xfrm>
            <a:off x="7413873" y="2656612"/>
            <a:ext cx="1481906"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b="0" dirty="0">
                <a:ea typeface="黑体" pitchFamily="2" charset="-122"/>
              </a:rPr>
              <a:t>发送进程</a:t>
            </a:r>
          </a:p>
        </p:txBody>
      </p:sp>
      <p:sp>
        <p:nvSpPr>
          <p:cNvPr id="54" name="Rectangle 24"/>
          <p:cNvSpPr>
            <a:spLocks noChangeArrowheads="1"/>
          </p:cNvSpPr>
          <p:nvPr/>
        </p:nvSpPr>
        <p:spPr bwMode="auto">
          <a:xfrm>
            <a:off x="10468610" y="3304540"/>
            <a:ext cx="401955" cy="792480"/>
          </a:xfrm>
          <a:prstGeom prst="rect">
            <a:avLst/>
          </a:prstGeom>
          <a:solidFill>
            <a:srgbClr val="66FFFF"/>
          </a:solidFill>
          <a:ln w="9525">
            <a:solidFill>
              <a:srgbClr val="000000"/>
            </a:solidFill>
            <a:miter lim="800000"/>
          </a:ln>
          <a:effectLst/>
        </p:spPr>
        <p:txBody>
          <a:bodyPr vert="wordArtVertRtl"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rgbClr val="000099"/>
                </a:solidFill>
                <a:effectLst/>
                <a:uLnTx/>
                <a:uFillTx/>
                <a:latin typeface="+mn-lt"/>
                <a:ea typeface="黑体" pitchFamily="2" charset="-122"/>
              </a:rPr>
              <a:t>数据</a:t>
            </a:r>
          </a:p>
        </p:txBody>
      </p:sp>
      <p:sp>
        <p:nvSpPr>
          <p:cNvPr id="55" name="Text Box 13"/>
          <p:cNvSpPr txBox="1">
            <a:spLocks noChangeArrowheads="1"/>
          </p:cNvSpPr>
          <p:nvPr/>
        </p:nvSpPr>
        <p:spPr bwMode="auto">
          <a:xfrm>
            <a:off x="5346848" y="2656612"/>
            <a:ext cx="1490961"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b="0" dirty="0">
                <a:ea typeface="黑体" pitchFamily="2" charset="-122"/>
              </a:rPr>
              <a:t>接收进程</a:t>
            </a:r>
          </a:p>
        </p:txBody>
      </p:sp>
      <p:sp>
        <p:nvSpPr>
          <p:cNvPr id="56" name="Text Box 59"/>
          <p:cNvSpPr txBox="1">
            <a:spLocks noChangeArrowheads="1"/>
          </p:cNvSpPr>
          <p:nvPr/>
        </p:nvSpPr>
        <p:spPr bwMode="auto">
          <a:xfrm>
            <a:off x="2884289" y="2686229"/>
            <a:ext cx="1481906"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SimSun" pitchFamily="2" charset="-122"/>
              </a:defRPr>
            </a:lvl1pPr>
            <a:lvl2pPr marL="742950" indent="-285750" eaLnBrk="0" hangingPunct="0">
              <a:defRPr kumimoji="1" sz="2400" b="1">
                <a:solidFill>
                  <a:schemeClr val="tx1"/>
                </a:solidFill>
                <a:latin typeface="Tahoma" panose="020B0604030504040204" pitchFamily="34" charset="0"/>
                <a:ea typeface="SimSun" pitchFamily="2" charset="-122"/>
              </a:defRPr>
            </a:lvl2pPr>
            <a:lvl3pPr marL="1143000" indent="-228600" eaLnBrk="0" hangingPunct="0">
              <a:defRPr kumimoji="1" sz="2400" b="1">
                <a:solidFill>
                  <a:schemeClr val="tx1"/>
                </a:solidFill>
                <a:latin typeface="Tahoma" panose="020B0604030504040204" pitchFamily="34" charset="0"/>
                <a:ea typeface="SimSun" pitchFamily="2" charset="-122"/>
              </a:defRPr>
            </a:lvl3pPr>
            <a:lvl4pPr marL="1600200" indent="-228600" eaLnBrk="0" hangingPunct="0">
              <a:defRPr kumimoji="1" sz="2400" b="1">
                <a:solidFill>
                  <a:schemeClr val="tx1"/>
                </a:solidFill>
                <a:latin typeface="Tahoma" panose="020B0604030504040204" pitchFamily="34" charset="0"/>
                <a:ea typeface="SimSun" pitchFamily="2" charset="-122"/>
              </a:defRPr>
            </a:lvl4pPr>
            <a:lvl5pPr marL="2057400" indent="-228600" eaLnBrk="0" hangingPunct="0">
              <a:defRPr kumimoji="1" sz="2400" b="1">
                <a:solidFill>
                  <a:schemeClr val="tx1"/>
                </a:solidFill>
                <a:latin typeface="Tahoma" panose="020B0604030504040204" pitchFamily="34" charset="0"/>
                <a:ea typeface="SimSun"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SimSun" pitchFamily="2" charset="-122"/>
              </a:defRPr>
            </a:lvl9pPr>
          </a:lstStyle>
          <a:p>
            <a:pPr algn="l" eaLnBrk="1" hangingPunct="1"/>
            <a:r>
              <a:rPr lang="zh-CN" altLang="en-US" b="0" dirty="0">
                <a:ea typeface="黑体" pitchFamily="2" charset="-122"/>
              </a:rPr>
              <a:t>发送进程</a:t>
            </a:r>
          </a:p>
        </p:txBody>
      </p:sp>
      <p:sp>
        <p:nvSpPr>
          <p:cNvPr id="57" name="Rectangle 24"/>
          <p:cNvSpPr>
            <a:spLocks noChangeArrowheads="1"/>
          </p:cNvSpPr>
          <p:nvPr/>
        </p:nvSpPr>
        <p:spPr bwMode="auto">
          <a:xfrm>
            <a:off x="3607435" y="3304540"/>
            <a:ext cx="401955" cy="792480"/>
          </a:xfrm>
          <a:prstGeom prst="rect">
            <a:avLst/>
          </a:prstGeom>
          <a:solidFill>
            <a:srgbClr val="66FFFF"/>
          </a:solidFill>
          <a:ln w="9525">
            <a:solidFill>
              <a:srgbClr val="000000"/>
            </a:solidFill>
            <a:miter lim="800000"/>
          </a:ln>
          <a:effectLst/>
        </p:spPr>
        <p:txBody>
          <a:bodyPr vert="wordArtVertRtl"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rgbClr val="000099"/>
                </a:solidFill>
                <a:effectLst/>
                <a:uLnTx/>
                <a:uFillTx/>
                <a:latin typeface="+mn-lt"/>
                <a:ea typeface="黑体" pitchFamily="2" charset="-122"/>
              </a:rPr>
              <a:t>数据</a:t>
            </a:r>
          </a:p>
        </p:txBody>
      </p:sp>
      <p:sp>
        <p:nvSpPr>
          <p:cNvPr id="58" name="Rectangle 24"/>
          <p:cNvSpPr>
            <a:spLocks noChangeArrowheads="1"/>
          </p:cNvSpPr>
          <p:nvPr/>
        </p:nvSpPr>
        <p:spPr bwMode="auto">
          <a:xfrm>
            <a:off x="6219825" y="3304540"/>
            <a:ext cx="401955" cy="792480"/>
          </a:xfrm>
          <a:prstGeom prst="rect">
            <a:avLst/>
          </a:prstGeom>
          <a:solidFill>
            <a:srgbClr val="66FFFF"/>
          </a:solidFill>
          <a:ln w="9525">
            <a:solidFill>
              <a:srgbClr val="000000"/>
            </a:solidFill>
            <a:miter lim="800000"/>
          </a:ln>
          <a:effectLst/>
        </p:spPr>
        <p:txBody>
          <a:bodyPr vert="wordArtVertRtl"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rgbClr val="000099"/>
                </a:solidFill>
                <a:effectLst/>
                <a:uLnTx/>
                <a:uFillTx/>
                <a:latin typeface="+mn-lt"/>
                <a:ea typeface="黑体" pitchFamily="2" charset="-122"/>
              </a:rPr>
              <a:t>数据</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UDP</a:t>
            </a:r>
          </a:p>
        </p:txBody>
      </p:sp>
      <p:sp>
        <p:nvSpPr>
          <p:cNvPr id="3" name="Content Placeholder 2"/>
          <p:cNvSpPr>
            <a:spLocks noGrp="1"/>
          </p:cNvSpPr>
          <p:nvPr>
            <p:ph idx="1"/>
          </p:nvPr>
        </p:nvSpPr>
        <p:spPr/>
        <p:txBody>
          <a:bodyPr/>
          <a:lstStyle/>
          <a:p>
            <a:r>
              <a:rPr lang="zh-CN" altLang="en-US" sz="2800">
                <a:sym typeface="+mn-ea"/>
              </a:rPr>
              <a:t>一种无连接协议</a:t>
            </a:r>
          </a:p>
          <a:p>
            <a:r>
              <a:rPr lang="zh-CN" altLang="en-US" sz="2800">
                <a:sym typeface="+mn-ea"/>
              </a:rPr>
              <a:t>提供无连接服务</a:t>
            </a:r>
          </a:p>
          <a:p>
            <a:r>
              <a:rPr lang="zh-CN" altLang="en-US" sz="2800">
                <a:sym typeface="+mn-ea"/>
              </a:rPr>
              <a:t>在传送数据之前不需要先建立连接</a:t>
            </a:r>
          </a:p>
          <a:p>
            <a:r>
              <a:rPr lang="zh-CN" altLang="en-US" sz="2800">
                <a:sym typeface="+mn-ea"/>
              </a:rPr>
              <a:t>对方的运输层在收到 UDP 报文后，不需要给出任何确认</a:t>
            </a:r>
          </a:p>
          <a:p>
            <a:r>
              <a:rPr lang="zh-CN" altLang="en-US" sz="2800">
                <a:sym typeface="+mn-ea"/>
              </a:rPr>
              <a:t>虽然UDP不提供可靠交付，但在某些情况下UDP是一种最有效的工作方式</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22</a:t>
            </a:fld>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TCP</a:t>
            </a:r>
          </a:p>
        </p:txBody>
      </p:sp>
      <p:sp>
        <p:nvSpPr>
          <p:cNvPr id="3" name="Content Placeholder 2"/>
          <p:cNvSpPr>
            <a:spLocks noGrp="1"/>
          </p:cNvSpPr>
          <p:nvPr>
            <p:ph idx="1"/>
          </p:nvPr>
        </p:nvSpPr>
        <p:spPr/>
        <p:txBody>
          <a:bodyPr/>
          <a:lstStyle/>
          <a:p>
            <a:r>
              <a:rPr lang="en-US"/>
              <a:t>提供面向连接的服务</a:t>
            </a:r>
          </a:p>
          <a:p>
            <a:r>
              <a:rPr lang="en-US"/>
              <a:t>TCP不提供广播或多播服务</a:t>
            </a:r>
          </a:p>
          <a:p>
            <a:r>
              <a:rPr lang="en-US"/>
              <a:t>由于TCP要提供可靠的、面向连接的运输服务，因此不可避免地增加了许多的开销。这不仅使协议数据单元的首部增大很多，还要占用许多的处理机资源。</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23</a:t>
            </a:fld>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zh-CN" altLang="en-US"/>
              <a:t>运输层作用：进程的通信</a:t>
            </a:r>
          </a:p>
        </p:txBody>
      </p:sp>
      <p:sp>
        <p:nvSpPr>
          <p:cNvPr id="9" name="Text Placeholder 8"/>
          <p:cNvSpPr>
            <a:spLocks noGrp="1"/>
          </p:cNvSpPr>
          <p:nvPr>
            <p:ph type="body" sz="half" idx="14"/>
          </p:nvPr>
        </p:nvSpPr>
        <p:spPr/>
        <p:txBody>
          <a:bodyPr/>
          <a:lstStyle/>
          <a:p>
            <a:r>
              <a:rPr lang="zh-CN" altLang="en-US">
                <a:sym typeface="+mn-ea"/>
              </a:rPr>
              <a:t>运输层作用：可靠传输</a:t>
            </a:r>
            <a:endParaRPr lang="en-US"/>
          </a:p>
        </p:txBody>
      </p:sp>
      <p:sp>
        <p:nvSpPr>
          <p:cNvPr id="10" name="Text Placeholder 9"/>
          <p:cNvSpPr>
            <a:spLocks noGrp="1"/>
          </p:cNvSpPr>
          <p:nvPr>
            <p:ph type="body" sz="half" idx="15"/>
          </p:nvPr>
        </p:nvSpPr>
        <p:spPr/>
        <p:txBody>
          <a:bodyPr/>
          <a:lstStyle/>
          <a:p>
            <a:r>
              <a:rPr lang="zh-CN" altLang="en-US"/>
              <a:t>运输层协议</a:t>
            </a:r>
          </a:p>
        </p:txBody>
      </p:sp>
      <p:sp>
        <p:nvSpPr>
          <p:cNvPr id="11" name="Text Placeholder 10"/>
          <p:cNvSpPr>
            <a:spLocks noGrp="1"/>
          </p:cNvSpPr>
          <p:nvPr>
            <p:ph type="body" sz="half" idx="16"/>
          </p:nvPr>
        </p:nvSpPr>
        <p:spPr/>
        <p:txBody>
          <a:bodyPr/>
          <a:lstStyle/>
          <a:p>
            <a:endParaRPr lang="en-US"/>
          </a:p>
        </p:txBody>
      </p:sp>
      <p:sp>
        <p:nvSpPr>
          <p:cNvPr id="12" name="Text Placeholder 11"/>
          <p:cNvSpPr>
            <a:spLocks noGrp="1"/>
          </p:cNvSpPr>
          <p:nvPr>
            <p:ph type="body" sz="half" idx="17"/>
          </p:nvPr>
        </p:nvSpPr>
        <p:spPr/>
        <p:txBody>
          <a:bodyPr/>
          <a:lstStyle/>
          <a:p>
            <a:r>
              <a:rPr lang="zh-CN" altLang="en-US">
                <a:sym typeface="+mn-ea"/>
              </a:rPr>
              <a:t>运输层作用：端口</a:t>
            </a:r>
          </a:p>
        </p:txBody>
      </p:sp>
      <p:sp>
        <p:nvSpPr>
          <p:cNvPr id="88" name="下箭头 87"/>
          <p:cNvSpPr/>
          <p:nvPr/>
        </p:nvSpPr>
        <p:spPr>
          <a:xfrm rot="16200000">
            <a:off x="4883290" y="147100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进程间的通信</a:t>
            </a:r>
          </a:p>
        </p:txBody>
      </p:sp>
      <p:sp>
        <p:nvSpPr>
          <p:cNvPr id="3" name="Content Placeholder 2"/>
          <p:cNvSpPr>
            <a:spLocks noGrp="1"/>
          </p:cNvSpPr>
          <p:nvPr>
            <p:ph idx="1"/>
          </p:nvPr>
        </p:nvSpPr>
        <p:spPr/>
        <p:txBody>
          <a:bodyPr/>
          <a:lstStyle/>
          <a:p>
            <a:r>
              <a:rPr lang="en-US"/>
              <a:t>两台主机进行通信</a:t>
            </a:r>
            <a:r>
              <a:rPr lang="zh-CN" altLang="en-US"/>
              <a:t>实质上是</a:t>
            </a:r>
            <a:r>
              <a:rPr lang="en-US"/>
              <a:t>两台主机中的应用进程</a:t>
            </a:r>
            <a:r>
              <a:rPr lang="zh-CN" altLang="en-US"/>
              <a:t>进行</a:t>
            </a:r>
            <a:r>
              <a:rPr lang="en-US"/>
              <a:t>通信</a:t>
            </a:r>
          </a:p>
          <a:p>
            <a:pPr lvl="1"/>
            <a:r>
              <a:rPr lang="en-US"/>
              <a:t>通信的真正端点并不是主机而是主机中的进程</a:t>
            </a:r>
            <a:r>
              <a:rPr lang="zh-CN" altLang="en-US"/>
              <a:t>，即</a:t>
            </a:r>
            <a:r>
              <a:rPr lang="en-US"/>
              <a:t>端到端的通信是应用进程之间的通信</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4</a:t>
            </a:fld>
            <a:endParaRPr lang="zh-CN" altLang="en-US"/>
          </a:p>
        </p:txBody>
      </p:sp>
      <p:sp>
        <p:nvSpPr>
          <p:cNvPr id="127290" name="Rectangle 314"/>
          <p:cNvSpPr>
            <a:spLocks noChangeArrowheads="1"/>
          </p:cNvSpPr>
          <p:nvPr/>
        </p:nvSpPr>
        <p:spPr bwMode="auto">
          <a:xfrm>
            <a:off x="1591744" y="3596641"/>
            <a:ext cx="1570170" cy="2538413"/>
          </a:xfrm>
          <a:prstGeom prst="rect">
            <a:avLst/>
          </a:prstGeom>
          <a:solidFill>
            <a:srgbClr val="FFFF99"/>
          </a:solidFill>
          <a:ln w="12700">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00" name="Rectangle 324"/>
          <p:cNvSpPr>
            <a:spLocks noChangeArrowheads="1"/>
          </p:cNvSpPr>
          <p:nvPr/>
        </p:nvSpPr>
        <p:spPr bwMode="auto">
          <a:xfrm>
            <a:off x="9444314" y="3596641"/>
            <a:ext cx="1573610" cy="2538413"/>
          </a:xfrm>
          <a:prstGeom prst="rect">
            <a:avLst/>
          </a:prstGeom>
          <a:solidFill>
            <a:srgbClr val="FFFF99"/>
          </a:solidFill>
          <a:ln w="12700">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292" name="Line 316"/>
          <p:cNvSpPr>
            <a:spLocks noChangeShapeType="1"/>
          </p:cNvSpPr>
          <p:nvPr/>
        </p:nvSpPr>
        <p:spPr bwMode="auto">
          <a:xfrm>
            <a:off x="1591744" y="5182553"/>
            <a:ext cx="156845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293" name="Line 317"/>
          <p:cNvSpPr>
            <a:spLocks noChangeShapeType="1"/>
          </p:cNvSpPr>
          <p:nvPr/>
        </p:nvSpPr>
        <p:spPr bwMode="auto">
          <a:xfrm>
            <a:off x="1591744" y="5661978"/>
            <a:ext cx="156845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294" name="Rectangle 318"/>
          <p:cNvSpPr>
            <a:spLocks noChangeArrowheads="1"/>
          </p:cNvSpPr>
          <p:nvPr/>
        </p:nvSpPr>
        <p:spPr bwMode="auto">
          <a:xfrm>
            <a:off x="1598624" y="4258629"/>
            <a:ext cx="1559852" cy="447675"/>
          </a:xfrm>
          <a:prstGeom prst="rect">
            <a:avLst/>
          </a:prstGeom>
          <a:solidFill>
            <a:srgbClr val="99FF66"/>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295" name="Rectangle 319"/>
          <p:cNvSpPr>
            <a:spLocks noChangeArrowheads="1"/>
          </p:cNvSpPr>
          <p:nvPr/>
        </p:nvSpPr>
        <p:spPr bwMode="auto">
          <a:xfrm>
            <a:off x="1553910" y="3717290"/>
            <a:ext cx="32131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150000"/>
              </a:lnSpc>
            </a:pPr>
            <a:r>
              <a:rPr kumimoji="1" lang="en-US" altLang="zh-CN" sz="2000">
                <a:solidFill>
                  <a:schemeClr val="tx1"/>
                </a:solidFill>
                <a:latin typeface="+mn-lt"/>
                <a:ea typeface="黑体" pitchFamily="2" charset="-122"/>
              </a:rPr>
              <a:t>5</a:t>
            </a:r>
          </a:p>
          <a:p>
            <a:pPr defTabSz="762000" eaLnBrk="0" hangingPunct="0">
              <a:lnSpc>
                <a:spcPct val="150000"/>
              </a:lnSpc>
            </a:pPr>
            <a:r>
              <a:rPr kumimoji="1" lang="en-US" altLang="zh-CN" sz="2000">
                <a:solidFill>
                  <a:schemeClr val="tx1"/>
                </a:solidFill>
                <a:latin typeface="+mn-lt"/>
                <a:ea typeface="黑体" pitchFamily="2" charset="-122"/>
              </a:rPr>
              <a:t>4</a:t>
            </a:r>
          </a:p>
          <a:p>
            <a:pPr defTabSz="762000" eaLnBrk="0" hangingPunct="0">
              <a:lnSpc>
                <a:spcPct val="150000"/>
              </a:lnSpc>
            </a:pPr>
            <a:r>
              <a:rPr kumimoji="1" lang="en-US" altLang="zh-CN" sz="2000">
                <a:solidFill>
                  <a:schemeClr val="tx1"/>
                </a:solidFill>
                <a:latin typeface="+mn-lt"/>
                <a:ea typeface="黑体" pitchFamily="2" charset="-122"/>
              </a:rPr>
              <a:t>3</a:t>
            </a:r>
          </a:p>
          <a:p>
            <a:pPr defTabSz="762000" eaLnBrk="0" hangingPunct="0">
              <a:lnSpc>
                <a:spcPct val="150000"/>
              </a:lnSpc>
            </a:pPr>
            <a:r>
              <a:rPr kumimoji="1" lang="en-US" altLang="zh-CN" sz="2000">
                <a:solidFill>
                  <a:schemeClr val="tx1"/>
                </a:solidFill>
                <a:latin typeface="+mn-lt"/>
                <a:ea typeface="黑体" pitchFamily="2" charset="-122"/>
              </a:rPr>
              <a:t>2</a:t>
            </a:r>
          </a:p>
          <a:p>
            <a:pPr defTabSz="762000" eaLnBrk="0" hangingPunct="0">
              <a:lnSpc>
                <a:spcPct val="150000"/>
              </a:lnSpc>
            </a:pPr>
            <a:r>
              <a:rPr kumimoji="1" lang="en-US" altLang="zh-CN" sz="2000">
                <a:solidFill>
                  <a:schemeClr val="tx1"/>
                </a:solidFill>
                <a:latin typeface="+mn-lt"/>
                <a:ea typeface="黑体" pitchFamily="2" charset="-122"/>
              </a:rPr>
              <a:t>1</a:t>
            </a:r>
          </a:p>
        </p:txBody>
      </p:sp>
      <p:grpSp>
        <p:nvGrpSpPr>
          <p:cNvPr id="127296" name="Group 320"/>
          <p:cNvGrpSpPr/>
          <p:nvPr/>
        </p:nvGrpSpPr>
        <p:grpSpPr bwMode="auto">
          <a:xfrm>
            <a:off x="4530869" y="4715829"/>
            <a:ext cx="1150540" cy="1419225"/>
            <a:chOff x="2017" y="1543"/>
            <a:chExt cx="619" cy="922"/>
          </a:xfrm>
        </p:grpSpPr>
        <p:sp>
          <p:nvSpPr>
            <p:cNvPr id="127297" name="Rectangle 321"/>
            <p:cNvSpPr>
              <a:spLocks noChangeArrowheads="1"/>
            </p:cNvSpPr>
            <p:nvPr/>
          </p:nvSpPr>
          <p:spPr bwMode="auto">
            <a:xfrm>
              <a:off x="2017" y="1543"/>
              <a:ext cx="619" cy="922"/>
            </a:xfrm>
            <a:prstGeom prst="rect">
              <a:avLst/>
            </a:prstGeom>
            <a:solidFill>
              <a:srgbClr val="CCCCFF"/>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298" name="Line 322"/>
            <p:cNvSpPr>
              <a:spLocks noChangeShapeType="1"/>
            </p:cNvSpPr>
            <p:nvPr/>
          </p:nvSpPr>
          <p:spPr bwMode="auto">
            <a:xfrm>
              <a:off x="2017" y="1845"/>
              <a:ext cx="619" cy="0"/>
            </a:xfrm>
            <a:prstGeom prst="line">
              <a:avLst/>
            </a:prstGeom>
            <a:no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299" name="Line 323"/>
            <p:cNvSpPr>
              <a:spLocks noChangeShapeType="1"/>
            </p:cNvSpPr>
            <p:nvPr/>
          </p:nvSpPr>
          <p:spPr bwMode="auto">
            <a:xfrm>
              <a:off x="2017" y="2157"/>
              <a:ext cx="619" cy="0"/>
            </a:xfrm>
            <a:prstGeom prst="line">
              <a:avLst/>
            </a:prstGeom>
            <a:no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grpSp>
      <p:sp>
        <p:nvSpPr>
          <p:cNvPr id="127301" name="Line 325"/>
          <p:cNvSpPr>
            <a:spLocks noChangeShapeType="1"/>
          </p:cNvSpPr>
          <p:nvPr/>
        </p:nvSpPr>
        <p:spPr bwMode="auto">
          <a:xfrm>
            <a:off x="9444313" y="5182553"/>
            <a:ext cx="157189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02" name="Line 326"/>
          <p:cNvSpPr>
            <a:spLocks noChangeShapeType="1"/>
          </p:cNvSpPr>
          <p:nvPr/>
        </p:nvSpPr>
        <p:spPr bwMode="auto">
          <a:xfrm>
            <a:off x="9444313" y="5661978"/>
            <a:ext cx="157189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03" name="Rectangle 327"/>
          <p:cNvSpPr>
            <a:spLocks noChangeArrowheads="1"/>
          </p:cNvSpPr>
          <p:nvPr/>
        </p:nvSpPr>
        <p:spPr bwMode="auto">
          <a:xfrm>
            <a:off x="9449473" y="4258629"/>
            <a:ext cx="1568450" cy="447675"/>
          </a:xfrm>
          <a:prstGeom prst="rect">
            <a:avLst/>
          </a:prstGeom>
          <a:solidFill>
            <a:srgbClr val="99FF66"/>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grpSp>
        <p:nvGrpSpPr>
          <p:cNvPr id="127304" name="Group 328"/>
          <p:cNvGrpSpPr/>
          <p:nvPr/>
        </p:nvGrpSpPr>
        <p:grpSpPr bwMode="auto">
          <a:xfrm>
            <a:off x="6907621" y="4715829"/>
            <a:ext cx="1150540" cy="1419225"/>
            <a:chOff x="3295" y="1543"/>
            <a:chExt cx="619" cy="922"/>
          </a:xfrm>
        </p:grpSpPr>
        <p:sp>
          <p:nvSpPr>
            <p:cNvPr id="127305" name="Rectangle 329"/>
            <p:cNvSpPr>
              <a:spLocks noChangeArrowheads="1"/>
            </p:cNvSpPr>
            <p:nvPr/>
          </p:nvSpPr>
          <p:spPr bwMode="auto">
            <a:xfrm>
              <a:off x="3295" y="1543"/>
              <a:ext cx="619" cy="922"/>
            </a:xfrm>
            <a:prstGeom prst="rect">
              <a:avLst/>
            </a:prstGeom>
            <a:solidFill>
              <a:srgbClr val="CCCCFF"/>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06" name="Line 330"/>
            <p:cNvSpPr>
              <a:spLocks noChangeShapeType="1"/>
            </p:cNvSpPr>
            <p:nvPr/>
          </p:nvSpPr>
          <p:spPr bwMode="auto">
            <a:xfrm>
              <a:off x="3295" y="1845"/>
              <a:ext cx="61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07" name="Line 331"/>
            <p:cNvSpPr>
              <a:spLocks noChangeShapeType="1"/>
            </p:cNvSpPr>
            <p:nvPr/>
          </p:nvSpPr>
          <p:spPr bwMode="auto">
            <a:xfrm>
              <a:off x="3295" y="2157"/>
              <a:ext cx="61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grpSp>
      <p:sp>
        <p:nvSpPr>
          <p:cNvPr id="127308" name="Rectangle 332"/>
          <p:cNvSpPr>
            <a:spLocks noChangeArrowheads="1"/>
          </p:cNvSpPr>
          <p:nvPr/>
        </p:nvSpPr>
        <p:spPr bwMode="auto">
          <a:xfrm>
            <a:off x="4102640" y="3914140"/>
            <a:ext cx="4430183"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2000">
                <a:solidFill>
                  <a:schemeClr val="tx1"/>
                </a:solidFill>
                <a:latin typeface="+mn-lt"/>
                <a:ea typeface="黑体" pitchFamily="2" charset="-122"/>
              </a:rPr>
              <a:t>运输层提供应用进程</a:t>
            </a:r>
            <a:r>
              <a:rPr kumimoji="1" lang="zh-CN" altLang="zh-CN" sz="2000">
                <a:solidFill>
                  <a:schemeClr val="tx1"/>
                </a:solidFill>
                <a:latin typeface="+mn-lt"/>
                <a:ea typeface="黑体" pitchFamily="2" charset="-122"/>
              </a:rPr>
              <a:t>间的逻辑</a:t>
            </a:r>
            <a:r>
              <a:rPr kumimoji="1" lang="zh-CN" altLang="en-US" sz="2000">
                <a:solidFill>
                  <a:schemeClr val="tx1"/>
                </a:solidFill>
                <a:latin typeface="+mn-lt"/>
                <a:ea typeface="黑体" pitchFamily="2" charset="-122"/>
              </a:rPr>
              <a:t>通信</a:t>
            </a:r>
          </a:p>
        </p:txBody>
      </p:sp>
      <p:sp>
        <p:nvSpPr>
          <p:cNvPr id="127314" name="Freeform 338"/>
          <p:cNvSpPr/>
          <p:nvPr/>
        </p:nvSpPr>
        <p:spPr bwMode="auto">
          <a:xfrm>
            <a:off x="2341574" y="4706303"/>
            <a:ext cx="7943718" cy="1618034"/>
          </a:xfrm>
          <a:custGeom>
            <a:avLst/>
            <a:gdLst>
              <a:gd name="T0" fmla="*/ 0 w 4272"/>
              <a:gd name="T1" fmla="*/ 0 h 1138"/>
              <a:gd name="T2" fmla="*/ 0 w 4272"/>
              <a:gd name="T3" fmla="*/ 996 h 1138"/>
              <a:gd name="T4" fmla="*/ 9 w 4272"/>
              <a:gd name="T5" fmla="*/ 1056 h 1138"/>
              <a:gd name="T6" fmla="*/ 36 w 4272"/>
              <a:gd name="T7" fmla="*/ 1094 h 1138"/>
              <a:gd name="T8" fmla="*/ 75 w 4272"/>
              <a:gd name="T9" fmla="*/ 1110 h 1138"/>
              <a:gd name="T10" fmla="*/ 127 w 4272"/>
              <a:gd name="T11" fmla="*/ 1116 h 1138"/>
              <a:gd name="T12" fmla="*/ 1211 w 4272"/>
              <a:gd name="T13" fmla="*/ 1116 h 1138"/>
              <a:gd name="T14" fmla="*/ 1250 w 4272"/>
              <a:gd name="T15" fmla="*/ 1116 h 1138"/>
              <a:gd name="T16" fmla="*/ 1287 w 4272"/>
              <a:gd name="T17" fmla="*/ 1100 h 1138"/>
              <a:gd name="T18" fmla="*/ 1305 w 4272"/>
              <a:gd name="T19" fmla="*/ 1056 h 1138"/>
              <a:gd name="T20" fmla="*/ 1308 w 4272"/>
              <a:gd name="T21" fmla="*/ 1022 h 1138"/>
              <a:gd name="T22" fmla="*/ 1308 w 4272"/>
              <a:gd name="T23" fmla="*/ 307 h 1138"/>
              <a:gd name="T24" fmla="*/ 1311 w 4272"/>
              <a:gd name="T25" fmla="*/ 261 h 1138"/>
              <a:gd name="T26" fmla="*/ 1376 w 4272"/>
              <a:gd name="T27" fmla="*/ 191 h 1138"/>
              <a:gd name="T28" fmla="*/ 1620 w 4272"/>
              <a:gd name="T29" fmla="*/ 191 h 1138"/>
              <a:gd name="T30" fmla="*/ 1676 w 4272"/>
              <a:gd name="T31" fmla="*/ 252 h 1138"/>
              <a:gd name="T32" fmla="*/ 1680 w 4272"/>
              <a:gd name="T33" fmla="*/ 280 h 1138"/>
              <a:gd name="T34" fmla="*/ 1680 w 4272"/>
              <a:gd name="T35" fmla="*/ 1014 h 1138"/>
              <a:gd name="T36" fmla="*/ 1683 w 4272"/>
              <a:gd name="T37" fmla="*/ 1047 h 1138"/>
              <a:gd name="T38" fmla="*/ 1701 w 4272"/>
              <a:gd name="T39" fmla="*/ 1100 h 1138"/>
              <a:gd name="T40" fmla="*/ 1755 w 4272"/>
              <a:gd name="T41" fmla="*/ 1116 h 1138"/>
              <a:gd name="T42" fmla="*/ 1808 w 4272"/>
              <a:gd name="T43" fmla="*/ 1116 h 1138"/>
              <a:gd name="T44" fmla="*/ 2486 w 4272"/>
              <a:gd name="T45" fmla="*/ 1116 h 1138"/>
              <a:gd name="T46" fmla="*/ 2564 w 4272"/>
              <a:gd name="T47" fmla="*/ 1116 h 1138"/>
              <a:gd name="T48" fmla="*/ 2600 w 4272"/>
              <a:gd name="T49" fmla="*/ 1091 h 1138"/>
              <a:gd name="T50" fmla="*/ 2608 w 4272"/>
              <a:gd name="T51" fmla="*/ 999 h 1138"/>
              <a:gd name="T52" fmla="*/ 2608 w 4272"/>
              <a:gd name="T53" fmla="*/ 264 h 1138"/>
              <a:gd name="T54" fmla="*/ 2616 w 4272"/>
              <a:gd name="T55" fmla="*/ 227 h 1138"/>
              <a:gd name="T56" fmla="*/ 2676 w 4272"/>
              <a:gd name="T57" fmla="*/ 191 h 1138"/>
              <a:gd name="T58" fmla="*/ 2868 w 4272"/>
              <a:gd name="T59" fmla="*/ 195 h 1138"/>
              <a:gd name="T60" fmla="*/ 2928 w 4272"/>
              <a:gd name="T61" fmla="*/ 251 h 1138"/>
              <a:gd name="T62" fmla="*/ 2928 w 4272"/>
              <a:gd name="T63" fmla="*/ 280 h 1138"/>
              <a:gd name="T64" fmla="*/ 2928 w 4272"/>
              <a:gd name="T65" fmla="*/ 1002 h 1138"/>
              <a:gd name="T66" fmla="*/ 2944 w 4272"/>
              <a:gd name="T67" fmla="*/ 1087 h 1138"/>
              <a:gd name="T68" fmla="*/ 3014 w 4272"/>
              <a:gd name="T69" fmla="*/ 1116 h 1138"/>
              <a:gd name="T70" fmla="*/ 3071 w 4272"/>
              <a:gd name="T71" fmla="*/ 1116 h 1138"/>
              <a:gd name="T72" fmla="*/ 4117 w 4272"/>
              <a:gd name="T73" fmla="*/ 1116 h 1138"/>
              <a:gd name="T74" fmla="*/ 4190 w 4272"/>
              <a:gd name="T75" fmla="*/ 1116 h 1138"/>
              <a:gd name="T76" fmla="*/ 4251 w 4272"/>
              <a:gd name="T77" fmla="*/ 1097 h 1138"/>
              <a:gd name="T78" fmla="*/ 4269 w 4272"/>
              <a:gd name="T79" fmla="*/ 1044 h 1138"/>
              <a:gd name="T80" fmla="*/ 4271 w 4272"/>
              <a:gd name="T81" fmla="*/ 994 h 1138"/>
              <a:gd name="T82" fmla="*/ 4272 w 4272"/>
              <a:gd name="T83" fmla="*/ 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latin typeface="+mn-lt"/>
              <a:ea typeface="黑体" pitchFamily="2" charset="-122"/>
            </a:endParaRPr>
          </a:p>
        </p:txBody>
      </p:sp>
      <p:sp>
        <p:nvSpPr>
          <p:cNvPr id="127315" name="Rectangle 339"/>
          <p:cNvSpPr>
            <a:spLocks noChangeArrowheads="1"/>
          </p:cNvSpPr>
          <p:nvPr/>
        </p:nvSpPr>
        <p:spPr bwMode="auto">
          <a:xfrm>
            <a:off x="2207510" y="2969578"/>
            <a:ext cx="119634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2000">
                <a:solidFill>
                  <a:schemeClr val="tx1"/>
                </a:solidFill>
                <a:latin typeface="+mn-lt"/>
                <a:ea typeface="黑体" pitchFamily="2" charset="-122"/>
              </a:rPr>
              <a:t>应用进程</a:t>
            </a:r>
          </a:p>
        </p:txBody>
      </p:sp>
      <p:sp>
        <p:nvSpPr>
          <p:cNvPr id="127316" name="Freeform 340"/>
          <p:cNvSpPr/>
          <p:nvPr/>
        </p:nvSpPr>
        <p:spPr bwMode="auto">
          <a:xfrm rot="4320000">
            <a:off x="9610090" y="3544570"/>
            <a:ext cx="391160" cy="133985"/>
          </a:xfrm>
          <a:custGeom>
            <a:avLst/>
            <a:gdLst>
              <a:gd name="T0" fmla="*/ 0 w 297"/>
              <a:gd name="T1" fmla="*/ 0 h 105"/>
              <a:gd name="T2" fmla="*/ 297 w 297"/>
              <a:gd name="T3" fmla="*/ 105 h 105"/>
            </a:gdLst>
            <a:ahLst/>
            <a:cxnLst>
              <a:cxn ang="0">
                <a:pos x="T0" y="T1"/>
              </a:cxn>
              <a:cxn ang="0">
                <a:pos x="T2" y="T3"/>
              </a:cxn>
            </a:cxnLst>
            <a:rect l="0" t="0" r="r" b="b"/>
            <a:pathLst>
              <a:path w="297" h="105">
                <a:moveTo>
                  <a:pt x="0" y="0"/>
                </a:moveTo>
                <a:lnTo>
                  <a:pt x="297" y="105"/>
                </a:lnTo>
              </a:path>
            </a:pathLst>
          </a:custGeom>
          <a:noFill/>
          <a:ln w="28575" cmpd="sng">
            <a:solidFill>
              <a:srgbClr val="333399"/>
            </a:solidFill>
            <a:rou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17" name="Rectangle 341"/>
          <p:cNvSpPr>
            <a:spLocks noChangeArrowheads="1"/>
          </p:cNvSpPr>
          <p:nvPr/>
        </p:nvSpPr>
        <p:spPr bwMode="auto">
          <a:xfrm>
            <a:off x="9129116" y="3008313"/>
            <a:ext cx="119634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2000">
                <a:solidFill>
                  <a:schemeClr val="tx1"/>
                </a:solidFill>
                <a:latin typeface="+mn-lt"/>
                <a:ea typeface="黑体" pitchFamily="2" charset="-122"/>
              </a:rPr>
              <a:t>应用进程</a:t>
            </a:r>
          </a:p>
        </p:txBody>
      </p:sp>
      <p:sp>
        <p:nvSpPr>
          <p:cNvPr id="127318" name="AutoShape 342"/>
          <p:cNvSpPr>
            <a:spLocks noChangeArrowheads="1"/>
          </p:cNvSpPr>
          <p:nvPr/>
        </p:nvSpPr>
        <p:spPr bwMode="auto">
          <a:xfrm>
            <a:off x="3139558" y="4263390"/>
            <a:ext cx="6299597" cy="368300"/>
          </a:xfrm>
          <a:prstGeom prst="leftRightArrow">
            <a:avLst>
              <a:gd name="adj1" fmla="val 59167"/>
              <a:gd name="adj2" fmla="val 215634"/>
            </a:avLst>
          </a:prstGeom>
          <a:solidFill>
            <a:srgbClr val="99FF66"/>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24" name="Oval 348"/>
          <p:cNvSpPr>
            <a:spLocks noChangeArrowheads="1"/>
          </p:cNvSpPr>
          <p:nvPr/>
        </p:nvSpPr>
        <p:spPr bwMode="auto">
          <a:xfrm>
            <a:off x="10201022" y="3623628"/>
            <a:ext cx="684477" cy="355600"/>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25" name="Line 349"/>
          <p:cNvSpPr>
            <a:spLocks noChangeShapeType="1"/>
          </p:cNvSpPr>
          <p:nvPr/>
        </p:nvSpPr>
        <p:spPr bwMode="auto">
          <a:xfrm rot="5400000">
            <a:off x="4621885" y="5657215"/>
            <a:ext cx="94615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26" name="Line 350"/>
          <p:cNvSpPr>
            <a:spLocks noChangeShapeType="1"/>
          </p:cNvSpPr>
          <p:nvPr/>
        </p:nvSpPr>
        <p:spPr bwMode="auto">
          <a:xfrm rot="5400000">
            <a:off x="6994801" y="5654834"/>
            <a:ext cx="957262"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99"/>
              </a:solidFill>
              <a:latin typeface="+mn-lt"/>
              <a:ea typeface="黑体" pitchFamily="2" charset="-122"/>
            </a:endParaRPr>
          </a:p>
        </p:txBody>
      </p:sp>
      <p:sp>
        <p:nvSpPr>
          <p:cNvPr id="127346" name="Freeform 370"/>
          <p:cNvSpPr/>
          <p:nvPr/>
        </p:nvSpPr>
        <p:spPr bwMode="auto">
          <a:xfrm rot="17700000">
            <a:off x="2606581" y="3476309"/>
            <a:ext cx="354277" cy="128587"/>
          </a:xfrm>
          <a:custGeom>
            <a:avLst/>
            <a:gdLst>
              <a:gd name="T0" fmla="*/ 174 w 174"/>
              <a:gd name="T1" fmla="*/ 0 h 84"/>
              <a:gd name="T2" fmla="*/ 0 w 174"/>
              <a:gd name="T3" fmla="*/ 84 h 84"/>
            </a:gdLst>
            <a:ahLst/>
            <a:cxnLst>
              <a:cxn ang="0">
                <a:pos x="T0" y="T1"/>
              </a:cxn>
              <a:cxn ang="0">
                <a:pos x="T2" y="T3"/>
              </a:cxn>
            </a:cxnLst>
            <a:rect l="0" t="0" r="r" b="b"/>
            <a:pathLst>
              <a:path w="174" h="84">
                <a:moveTo>
                  <a:pt x="174" y="0"/>
                </a:moveTo>
                <a:lnTo>
                  <a:pt x="0" y="84"/>
                </a:lnTo>
              </a:path>
            </a:pathLst>
          </a:custGeom>
          <a:noFill/>
          <a:ln w="28575" cmpd="sng">
            <a:solidFill>
              <a:srgbClr val="333399"/>
            </a:solidFill>
            <a:rou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0" name="Oval 384"/>
          <p:cNvSpPr>
            <a:spLocks noChangeArrowheads="1"/>
          </p:cNvSpPr>
          <p:nvPr/>
        </p:nvSpPr>
        <p:spPr bwMode="auto">
          <a:xfrm>
            <a:off x="1674295" y="3620453"/>
            <a:ext cx="686197" cy="354012"/>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1" name="Rectangle 385"/>
          <p:cNvSpPr>
            <a:spLocks noChangeArrowheads="1"/>
          </p:cNvSpPr>
          <p:nvPr/>
        </p:nvSpPr>
        <p:spPr bwMode="auto">
          <a:xfrm>
            <a:off x="1725888" y="3580765"/>
            <a:ext cx="611505"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1</a:t>
            </a:r>
          </a:p>
        </p:txBody>
      </p:sp>
      <p:sp>
        <p:nvSpPr>
          <p:cNvPr id="127363" name="Oval 387"/>
          <p:cNvSpPr>
            <a:spLocks noChangeArrowheads="1"/>
          </p:cNvSpPr>
          <p:nvPr/>
        </p:nvSpPr>
        <p:spPr bwMode="auto">
          <a:xfrm>
            <a:off x="2413805" y="3695065"/>
            <a:ext cx="686197" cy="376238"/>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4" name="Rectangle 388"/>
          <p:cNvSpPr>
            <a:spLocks noChangeArrowheads="1"/>
          </p:cNvSpPr>
          <p:nvPr/>
        </p:nvSpPr>
        <p:spPr bwMode="auto">
          <a:xfrm>
            <a:off x="2446482" y="3669665"/>
            <a:ext cx="611505" cy="39624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2</a:t>
            </a:r>
          </a:p>
        </p:txBody>
      </p:sp>
      <p:sp>
        <p:nvSpPr>
          <p:cNvPr id="127365" name="Oval 389"/>
          <p:cNvSpPr>
            <a:spLocks noChangeArrowheads="1"/>
          </p:cNvSpPr>
          <p:nvPr/>
        </p:nvSpPr>
        <p:spPr bwMode="auto">
          <a:xfrm>
            <a:off x="2252144" y="4642804"/>
            <a:ext cx="166820" cy="136525"/>
          </a:xfrm>
          <a:prstGeom prst="ellipse">
            <a:avLst/>
          </a:prstGeom>
          <a:solidFill>
            <a:schemeClr val="bg1"/>
          </a:solidFill>
          <a:ln w="2857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8" name="Rectangle 392"/>
          <p:cNvSpPr>
            <a:spLocks noChangeArrowheads="1"/>
          </p:cNvSpPr>
          <p:nvPr/>
        </p:nvSpPr>
        <p:spPr bwMode="auto">
          <a:xfrm>
            <a:off x="10245736" y="3574415"/>
            <a:ext cx="611505"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4</a:t>
            </a:r>
          </a:p>
        </p:txBody>
      </p:sp>
      <p:sp>
        <p:nvSpPr>
          <p:cNvPr id="127369" name="Oval 393"/>
          <p:cNvSpPr>
            <a:spLocks noChangeArrowheads="1"/>
          </p:cNvSpPr>
          <p:nvPr/>
        </p:nvSpPr>
        <p:spPr bwMode="auto">
          <a:xfrm>
            <a:off x="10192423" y="4642804"/>
            <a:ext cx="163380" cy="136525"/>
          </a:xfrm>
          <a:prstGeom prst="ellipse">
            <a:avLst/>
          </a:prstGeom>
          <a:solidFill>
            <a:schemeClr val="bg1"/>
          </a:solidFill>
          <a:ln w="2857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72" name="Rectangle 396"/>
          <p:cNvSpPr>
            <a:spLocks noChangeArrowheads="1"/>
          </p:cNvSpPr>
          <p:nvPr/>
        </p:nvSpPr>
        <p:spPr bwMode="auto">
          <a:xfrm>
            <a:off x="3368290" y="3909378"/>
            <a:ext cx="68834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2000">
                <a:solidFill>
                  <a:schemeClr val="tx1"/>
                </a:solidFill>
                <a:latin typeface="+mn-lt"/>
                <a:ea typeface="黑体" pitchFamily="2" charset="-122"/>
              </a:rPr>
              <a:t>端口</a:t>
            </a:r>
          </a:p>
        </p:txBody>
      </p:sp>
      <p:sp>
        <p:nvSpPr>
          <p:cNvPr id="127373" name="Rectangle 397"/>
          <p:cNvSpPr>
            <a:spLocks noChangeArrowheads="1"/>
          </p:cNvSpPr>
          <p:nvPr/>
        </p:nvSpPr>
        <p:spPr bwMode="auto">
          <a:xfrm>
            <a:off x="8512186" y="3818890"/>
            <a:ext cx="68834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2000">
                <a:solidFill>
                  <a:schemeClr val="tx1"/>
                </a:solidFill>
                <a:latin typeface="+mn-lt"/>
                <a:ea typeface="黑体" pitchFamily="2" charset="-122"/>
              </a:rPr>
              <a:t>端口</a:t>
            </a:r>
          </a:p>
        </p:txBody>
      </p:sp>
      <p:sp>
        <p:nvSpPr>
          <p:cNvPr id="127374" name="Line 398"/>
          <p:cNvSpPr>
            <a:spLocks noChangeShapeType="1"/>
          </p:cNvSpPr>
          <p:nvPr/>
        </p:nvSpPr>
        <p:spPr bwMode="auto">
          <a:xfrm>
            <a:off x="9126152" y="4061778"/>
            <a:ext cx="626004" cy="136525"/>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黑体" pitchFamily="2" charset="-122"/>
            </a:endParaRPr>
          </a:p>
        </p:txBody>
      </p:sp>
      <p:sp>
        <p:nvSpPr>
          <p:cNvPr id="127375" name="Line 399"/>
          <p:cNvSpPr>
            <a:spLocks noChangeShapeType="1"/>
          </p:cNvSpPr>
          <p:nvPr/>
        </p:nvSpPr>
        <p:spPr bwMode="auto">
          <a:xfrm flipH="1">
            <a:off x="2811077" y="4076065"/>
            <a:ext cx="589888" cy="122238"/>
          </a:xfrm>
          <a:prstGeom prst="line">
            <a:avLst/>
          </a:prstGeom>
          <a:noFill/>
          <a:ln w="28575">
            <a:solidFill>
              <a:srgbClr val="3333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99"/>
              </a:solidFill>
              <a:latin typeface="+mn-lt"/>
              <a:ea typeface="黑体" pitchFamily="2" charset="-122"/>
            </a:endParaRPr>
          </a:p>
        </p:txBody>
      </p:sp>
      <p:sp>
        <p:nvSpPr>
          <p:cNvPr id="127376" name="Rectangle 400"/>
          <p:cNvSpPr>
            <a:spLocks noChangeArrowheads="1"/>
          </p:cNvSpPr>
          <p:nvPr/>
        </p:nvSpPr>
        <p:spPr bwMode="auto">
          <a:xfrm>
            <a:off x="10684283" y="3701415"/>
            <a:ext cx="32131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150000"/>
              </a:lnSpc>
            </a:pPr>
            <a:r>
              <a:rPr kumimoji="1" lang="en-US" altLang="zh-CN" sz="2000">
                <a:solidFill>
                  <a:schemeClr val="tx1"/>
                </a:solidFill>
                <a:latin typeface="+mn-lt"/>
                <a:ea typeface="黑体" pitchFamily="2" charset="-122"/>
              </a:rPr>
              <a:t>5</a:t>
            </a:r>
          </a:p>
          <a:p>
            <a:pPr defTabSz="762000" eaLnBrk="0" hangingPunct="0">
              <a:lnSpc>
                <a:spcPct val="150000"/>
              </a:lnSpc>
            </a:pPr>
            <a:r>
              <a:rPr kumimoji="1" lang="en-US" altLang="zh-CN" sz="2000">
                <a:solidFill>
                  <a:schemeClr val="tx1"/>
                </a:solidFill>
                <a:latin typeface="+mn-lt"/>
                <a:ea typeface="黑体" pitchFamily="2" charset="-122"/>
              </a:rPr>
              <a:t>4</a:t>
            </a:r>
          </a:p>
          <a:p>
            <a:pPr defTabSz="762000" eaLnBrk="0" hangingPunct="0">
              <a:lnSpc>
                <a:spcPct val="150000"/>
              </a:lnSpc>
            </a:pPr>
            <a:r>
              <a:rPr kumimoji="1" lang="en-US" altLang="zh-CN" sz="2000">
                <a:solidFill>
                  <a:schemeClr val="tx1"/>
                </a:solidFill>
                <a:latin typeface="+mn-lt"/>
                <a:ea typeface="黑体" pitchFamily="2" charset="-122"/>
              </a:rPr>
              <a:t>3</a:t>
            </a:r>
          </a:p>
          <a:p>
            <a:pPr defTabSz="762000" eaLnBrk="0" hangingPunct="0">
              <a:lnSpc>
                <a:spcPct val="150000"/>
              </a:lnSpc>
            </a:pPr>
            <a:r>
              <a:rPr kumimoji="1" lang="en-US" altLang="zh-CN" sz="2000">
                <a:solidFill>
                  <a:schemeClr val="tx1"/>
                </a:solidFill>
                <a:latin typeface="+mn-lt"/>
                <a:ea typeface="黑体" pitchFamily="2" charset="-122"/>
              </a:rPr>
              <a:t>2</a:t>
            </a:r>
          </a:p>
          <a:p>
            <a:pPr defTabSz="762000" eaLnBrk="0" hangingPunct="0">
              <a:lnSpc>
                <a:spcPct val="150000"/>
              </a:lnSpc>
            </a:pPr>
            <a:r>
              <a:rPr kumimoji="1" lang="en-US" altLang="zh-CN" sz="2000">
                <a:solidFill>
                  <a:schemeClr val="tx1"/>
                </a:solidFill>
                <a:latin typeface="+mn-lt"/>
                <a:ea typeface="黑体" pitchFamily="2" charset="-122"/>
              </a:rPr>
              <a:t>1</a:t>
            </a:r>
          </a:p>
        </p:txBody>
      </p:sp>
      <p:sp>
        <p:nvSpPr>
          <p:cNvPr id="127387" name="Rectangle 411"/>
          <p:cNvSpPr>
            <a:spLocks noChangeArrowheads="1"/>
          </p:cNvSpPr>
          <p:nvPr/>
        </p:nvSpPr>
        <p:spPr bwMode="auto">
          <a:xfrm>
            <a:off x="1949461" y="4137978"/>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88" name="Rectangle 412"/>
          <p:cNvSpPr>
            <a:spLocks noChangeArrowheads="1"/>
          </p:cNvSpPr>
          <p:nvPr/>
        </p:nvSpPr>
        <p:spPr bwMode="auto">
          <a:xfrm>
            <a:off x="2582344" y="4137978"/>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89" name="Rectangle 413"/>
          <p:cNvSpPr>
            <a:spLocks noChangeArrowheads="1"/>
          </p:cNvSpPr>
          <p:nvPr/>
        </p:nvSpPr>
        <p:spPr bwMode="auto">
          <a:xfrm>
            <a:off x="9722919" y="4150678"/>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90" name="Rectangle 414"/>
          <p:cNvSpPr>
            <a:spLocks noChangeArrowheads="1"/>
          </p:cNvSpPr>
          <p:nvPr/>
        </p:nvSpPr>
        <p:spPr bwMode="auto">
          <a:xfrm>
            <a:off x="10520902" y="4150678"/>
            <a:ext cx="233892" cy="215900"/>
          </a:xfrm>
          <a:prstGeom prst="rect">
            <a:avLst/>
          </a:prstGeom>
          <a:noFill/>
          <a:ln w="38100">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6" name="Freeform 390"/>
          <p:cNvSpPr/>
          <p:nvPr/>
        </p:nvSpPr>
        <p:spPr bwMode="auto">
          <a:xfrm>
            <a:off x="9843305" y="3980816"/>
            <a:ext cx="359437" cy="695325"/>
          </a:xfrm>
          <a:custGeom>
            <a:avLst/>
            <a:gdLst>
              <a:gd name="T0" fmla="*/ 4 w 193"/>
              <a:gd name="T1" fmla="*/ 0 h 453"/>
              <a:gd name="T2" fmla="*/ 13 w 193"/>
              <a:gd name="T3" fmla="*/ 306 h 453"/>
              <a:gd name="T4" fmla="*/ 85 w 193"/>
              <a:gd name="T5" fmla="*/ 399 h 453"/>
              <a:gd name="T6" fmla="*/ 157 w 193"/>
              <a:gd name="T7" fmla="*/ 444 h 453"/>
              <a:gd name="T8" fmla="*/ 193 w 193"/>
              <a:gd name="T9" fmla="*/ 453 h 453"/>
            </a:gdLst>
            <a:ahLst/>
            <a:cxnLst>
              <a:cxn ang="0">
                <a:pos x="T0" y="T1"/>
              </a:cxn>
              <a:cxn ang="0">
                <a:pos x="T2" y="T3"/>
              </a:cxn>
              <a:cxn ang="0">
                <a:pos x="T4" y="T5"/>
              </a:cxn>
              <a:cxn ang="0">
                <a:pos x="T6" y="T7"/>
              </a:cxn>
              <a:cxn ang="0">
                <a:pos x="T8" y="T9"/>
              </a:cxn>
            </a:cxnLst>
            <a:rect l="0" t="0" r="r" b="b"/>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67" name="Freeform 391"/>
          <p:cNvSpPr/>
          <p:nvPr/>
        </p:nvSpPr>
        <p:spPr bwMode="auto">
          <a:xfrm>
            <a:off x="10331725" y="3983991"/>
            <a:ext cx="316442" cy="688975"/>
          </a:xfrm>
          <a:custGeom>
            <a:avLst/>
            <a:gdLst>
              <a:gd name="T0" fmla="*/ 170 w 171"/>
              <a:gd name="T1" fmla="*/ 0 h 447"/>
              <a:gd name="T2" fmla="*/ 165 w 171"/>
              <a:gd name="T3" fmla="*/ 264 h 447"/>
              <a:gd name="T4" fmla="*/ 135 w 171"/>
              <a:gd name="T5" fmla="*/ 351 h 447"/>
              <a:gd name="T6" fmla="*/ 81 w 171"/>
              <a:gd name="T7" fmla="*/ 411 h 447"/>
              <a:gd name="T8" fmla="*/ 0 w 171"/>
              <a:gd name="T9" fmla="*/ 447 h 447"/>
            </a:gdLst>
            <a:ahLst/>
            <a:cxnLst>
              <a:cxn ang="0">
                <a:pos x="T0" y="T1"/>
              </a:cxn>
              <a:cxn ang="0">
                <a:pos x="T2" y="T3"/>
              </a:cxn>
              <a:cxn ang="0">
                <a:pos x="T4" y="T5"/>
              </a:cxn>
              <a:cxn ang="0">
                <a:pos x="T6" y="T7"/>
              </a:cxn>
              <a:cxn ang="0">
                <a:pos x="T8" y="T9"/>
              </a:cxn>
            </a:cxnLst>
            <a:rect l="0" t="0" r="r" b="b"/>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70" name="Oval 394"/>
          <p:cNvSpPr>
            <a:spLocks noChangeArrowheads="1"/>
          </p:cNvSpPr>
          <p:nvPr/>
        </p:nvSpPr>
        <p:spPr bwMode="auto">
          <a:xfrm>
            <a:off x="9523423" y="3758566"/>
            <a:ext cx="682758" cy="352425"/>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71" name="Rectangle 395"/>
          <p:cNvSpPr>
            <a:spLocks noChangeArrowheads="1"/>
          </p:cNvSpPr>
          <p:nvPr/>
        </p:nvSpPr>
        <p:spPr bwMode="auto">
          <a:xfrm>
            <a:off x="9550940" y="3710940"/>
            <a:ext cx="611505"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2000">
                <a:solidFill>
                  <a:schemeClr val="tx1"/>
                </a:solidFill>
                <a:latin typeface="+mn-lt"/>
                <a:ea typeface="黑体" pitchFamily="2" charset="-122"/>
              </a:rPr>
              <a:t>AP</a:t>
            </a:r>
            <a:r>
              <a:rPr kumimoji="1" lang="en-US" altLang="zh-CN" sz="2000" baseline="-25000">
                <a:solidFill>
                  <a:schemeClr val="tx1"/>
                </a:solidFill>
                <a:latin typeface="+mn-lt"/>
                <a:ea typeface="黑体" pitchFamily="2" charset="-122"/>
              </a:rPr>
              <a:t>3</a:t>
            </a:r>
          </a:p>
        </p:txBody>
      </p:sp>
      <p:sp>
        <p:nvSpPr>
          <p:cNvPr id="127362" name="Freeform 386"/>
          <p:cNvSpPr/>
          <p:nvPr/>
        </p:nvSpPr>
        <p:spPr bwMode="auto">
          <a:xfrm>
            <a:off x="2420684" y="4044315"/>
            <a:ext cx="294085" cy="628650"/>
          </a:xfrm>
          <a:custGeom>
            <a:avLst/>
            <a:gdLst>
              <a:gd name="T0" fmla="*/ 156 w 159"/>
              <a:gd name="T1" fmla="*/ 0 h 408"/>
              <a:gd name="T2" fmla="*/ 147 w 159"/>
              <a:gd name="T3" fmla="*/ 279 h 408"/>
              <a:gd name="T4" fmla="*/ 81 w 159"/>
              <a:gd name="T5" fmla="*/ 372 h 408"/>
              <a:gd name="T6" fmla="*/ 0 w 159"/>
              <a:gd name="T7" fmla="*/ 408 h 408"/>
            </a:gdLst>
            <a:ahLst/>
            <a:cxnLst>
              <a:cxn ang="0">
                <a:pos x="T0" y="T1"/>
              </a:cxn>
              <a:cxn ang="0">
                <a:pos x="T2" y="T3"/>
              </a:cxn>
              <a:cxn ang="0">
                <a:pos x="T4" y="T5"/>
              </a:cxn>
              <a:cxn ang="0">
                <a:pos x="T6" y="T7"/>
              </a:cxn>
            </a:cxnLst>
            <a:rect l="0" t="0" r="r" b="b"/>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
        <p:nvSpPr>
          <p:cNvPr id="127359" name="Freeform 383"/>
          <p:cNvSpPr/>
          <p:nvPr/>
        </p:nvSpPr>
        <p:spPr bwMode="auto">
          <a:xfrm>
            <a:off x="2047490" y="3957004"/>
            <a:ext cx="276886" cy="757237"/>
          </a:xfrm>
          <a:custGeom>
            <a:avLst/>
            <a:gdLst>
              <a:gd name="T0" fmla="*/ 8 w 149"/>
              <a:gd name="T1" fmla="*/ 0 h 492"/>
              <a:gd name="T2" fmla="*/ 5 w 149"/>
              <a:gd name="T3" fmla="*/ 285 h 492"/>
              <a:gd name="T4" fmla="*/ 38 w 149"/>
              <a:gd name="T5" fmla="*/ 414 h 492"/>
              <a:gd name="T6" fmla="*/ 149 w 149"/>
              <a:gd name="T7" fmla="*/ 492 h 492"/>
            </a:gdLst>
            <a:ahLst/>
            <a:cxnLst>
              <a:cxn ang="0">
                <a:pos x="T0" y="T1"/>
              </a:cxn>
              <a:cxn ang="0">
                <a:pos x="T2" y="T3"/>
              </a:cxn>
              <a:cxn ang="0">
                <a:pos x="T4" y="T5"/>
              </a:cxn>
              <a:cxn ang="0">
                <a:pos x="T6" y="T7"/>
              </a:cxn>
            </a:cxnLst>
            <a:rect l="0" t="0" r="r" b="b"/>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mn-lt"/>
              <a:ea typeface="黑体"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zh-CN" altLang="en-US"/>
              <a:t>运输层作用：进程的通信</a:t>
            </a:r>
          </a:p>
        </p:txBody>
      </p:sp>
      <p:sp>
        <p:nvSpPr>
          <p:cNvPr id="9" name="Text Placeholder 8"/>
          <p:cNvSpPr>
            <a:spLocks noGrp="1"/>
          </p:cNvSpPr>
          <p:nvPr>
            <p:ph type="body" sz="half" idx="14"/>
          </p:nvPr>
        </p:nvSpPr>
        <p:spPr/>
        <p:txBody>
          <a:bodyPr/>
          <a:lstStyle/>
          <a:p>
            <a:r>
              <a:rPr lang="zh-CN" altLang="en-US">
                <a:sym typeface="+mn-ea"/>
              </a:rPr>
              <a:t>运输层作用：可靠传输</a:t>
            </a:r>
            <a:endParaRPr lang="en-US"/>
          </a:p>
        </p:txBody>
      </p:sp>
      <p:sp>
        <p:nvSpPr>
          <p:cNvPr id="10" name="Text Placeholder 9"/>
          <p:cNvSpPr>
            <a:spLocks noGrp="1"/>
          </p:cNvSpPr>
          <p:nvPr>
            <p:ph type="body" sz="half" idx="15"/>
          </p:nvPr>
        </p:nvSpPr>
        <p:spPr/>
        <p:txBody>
          <a:bodyPr/>
          <a:lstStyle/>
          <a:p>
            <a:r>
              <a:rPr lang="zh-CN" altLang="en-US"/>
              <a:t>运输层协议</a:t>
            </a:r>
          </a:p>
        </p:txBody>
      </p:sp>
      <p:sp>
        <p:nvSpPr>
          <p:cNvPr id="11" name="Text Placeholder 10"/>
          <p:cNvSpPr>
            <a:spLocks noGrp="1"/>
          </p:cNvSpPr>
          <p:nvPr>
            <p:ph type="body" sz="half" idx="16"/>
          </p:nvPr>
        </p:nvSpPr>
        <p:spPr/>
        <p:txBody>
          <a:bodyPr/>
          <a:lstStyle/>
          <a:p>
            <a:endParaRPr lang="en-US"/>
          </a:p>
        </p:txBody>
      </p:sp>
      <p:sp>
        <p:nvSpPr>
          <p:cNvPr id="12" name="Text Placeholder 11"/>
          <p:cNvSpPr>
            <a:spLocks noGrp="1"/>
          </p:cNvSpPr>
          <p:nvPr>
            <p:ph type="body" sz="half" idx="17"/>
          </p:nvPr>
        </p:nvSpPr>
        <p:spPr/>
        <p:txBody>
          <a:bodyPr/>
          <a:lstStyle/>
          <a:p>
            <a:r>
              <a:rPr lang="zh-CN" altLang="en-US">
                <a:sym typeface="+mn-ea"/>
              </a:rPr>
              <a:t>运输层作用：端口</a:t>
            </a:r>
          </a:p>
        </p:txBody>
      </p:sp>
      <p:sp>
        <p:nvSpPr>
          <p:cNvPr id="88" name="下箭头 87"/>
          <p:cNvSpPr/>
          <p:nvPr/>
        </p:nvSpPr>
        <p:spPr>
          <a:xfrm rot="16200000">
            <a:off x="4883290" y="229396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报文交给哪个应用程序？</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6</a:t>
            </a:fld>
            <a:endParaRPr lang="zh-CN" altLang="en-US"/>
          </a:p>
        </p:txBody>
      </p:sp>
      <p:grpSp>
        <p:nvGrpSpPr>
          <p:cNvPr id="687118" name="Group 14"/>
          <p:cNvGrpSpPr/>
          <p:nvPr/>
        </p:nvGrpSpPr>
        <p:grpSpPr bwMode="auto">
          <a:xfrm>
            <a:off x="2585398" y="2183449"/>
            <a:ext cx="7020190" cy="3039828"/>
            <a:chOff x="1655" y="663"/>
            <a:chExt cx="1951" cy="1316"/>
          </a:xfrm>
        </p:grpSpPr>
        <p:sp>
          <p:nvSpPr>
            <p:cNvPr id="687108" name="Rectangle 4"/>
            <p:cNvSpPr>
              <a:spLocks noChangeArrowheads="1"/>
            </p:cNvSpPr>
            <p:nvPr/>
          </p:nvSpPr>
          <p:spPr bwMode="auto">
            <a:xfrm>
              <a:off x="2290" y="1752"/>
              <a:ext cx="681" cy="227"/>
            </a:xfrm>
            <a:prstGeom prst="rect">
              <a:avLst/>
            </a:prstGeom>
            <a:solidFill>
              <a:schemeClr val="accent2"/>
            </a:solidFill>
            <a:ln w="9525">
              <a:solidFill>
                <a:schemeClr val="tx1"/>
              </a:solidFill>
              <a:miter lim="800000"/>
            </a:ln>
            <a:effectLst>
              <a:outerShdw dist="35921" dir="2700000" algn="ctr" rotWithShape="0">
                <a:schemeClr val="bg2"/>
              </a:outerShdw>
            </a:effectLst>
          </p:spPr>
          <p:txBody>
            <a:bodyPr wrap="none" anchor="ctr"/>
            <a:lstStyle/>
            <a:p>
              <a:pPr algn="ctr"/>
              <a:r>
                <a:rPr lang="en-US" altLang="zh-CN" sz="2400">
                  <a:solidFill>
                    <a:schemeClr val="tx1"/>
                  </a:solidFill>
                  <a:latin typeface="+mn-lt"/>
                  <a:ea typeface="黑体" pitchFamily="2" charset="-122"/>
                </a:rPr>
                <a:t>IP </a:t>
              </a:r>
              <a:r>
                <a:rPr lang="zh-CN" altLang="en-US" sz="2400">
                  <a:solidFill>
                    <a:schemeClr val="tx1"/>
                  </a:solidFill>
                  <a:latin typeface="+mn-lt"/>
                  <a:ea typeface="黑体" pitchFamily="2" charset="-122"/>
                </a:rPr>
                <a:t>层</a:t>
              </a:r>
            </a:p>
          </p:txBody>
        </p:sp>
        <p:sp>
          <p:nvSpPr>
            <p:cNvPr id="687110" name="Rectangle 6"/>
            <p:cNvSpPr>
              <a:spLocks noChangeArrowheads="1"/>
            </p:cNvSpPr>
            <p:nvPr/>
          </p:nvSpPr>
          <p:spPr bwMode="auto">
            <a:xfrm>
              <a:off x="2381" y="663"/>
              <a:ext cx="499" cy="227"/>
            </a:xfrm>
            <a:prstGeom prst="rect">
              <a:avLst/>
            </a:prstGeom>
            <a:solidFill>
              <a:srgbClr val="FFCCFF"/>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应用程序 </a:t>
              </a:r>
              <a:r>
                <a:rPr lang="en-US" altLang="zh-CN" sz="2400">
                  <a:solidFill>
                    <a:schemeClr val="tx1"/>
                  </a:solidFill>
                  <a:latin typeface="+mn-lt"/>
                  <a:ea typeface="黑体" pitchFamily="2" charset="-122"/>
                </a:rPr>
                <a:t>2</a:t>
              </a:r>
            </a:p>
          </p:txBody>
        </p:sp>
        <p:sp>
          <p:nvSpPr>
            <p:cNvPr id="687111" name="Line 7"/>
            <p:cNvSpPr>
              <a:spLocks noChangeShapeType="1"/>
            </p:cNvSpPr>
            <p:nvPr/>
          </p:nvSpPr>
          <p:spPr bwMode="auto">
            <a:xfrm flipV="1">
              <a:off x="2630" y="1434"/>
              <a:ext cx="0" cy="318"/>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687112" name="Line 8"/>
            <p:cNvSpPr>
              <a:spLocks noChangeShapeType="1"/>
            </p:cNvSpPr>
            <p:nvPr/>
          </p:nvSpPr>
          <p:spPr bwMode="auto">
            <a:xfrm flipV="1">
              <a:off x="2630" y="890"/>
              <a:ext cx="0" cy="318"/>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687113" name="Line 9"/>
            <p:cNvSpPr>
              <a:spLocks noChangeShapeType="1"/>
            </p:cNvSpPr>
            <p:nvPr/>
          </p:nvSpPr>
          <p:spPr bwMode="auto">
            <a:xfrm flipV="1">
              <a:off x="2766" y="890"/>
              <a:ext cx="477" cy="318"/>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687114" name="Line 10"/>
            <p:cNvSpPr>
              <a:spLocks noChangeShapeType="1"/>
            </p:cNvSpPr>
            <p:nvPr/>
          </p:nvSpPr>
          <p:spPr bwMode="auto">
            <a:xfrm flipH="1" flipV="1">
              <a:off x="2018" y="890"/>
              <a:ext cx="477" cy="318"/>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687115" name="Rectangle 11"/>
            <p:cNvSpPr>
              <a:spLocks noChangeArrowheads="1"/>
            </p:cNvSpPr>
            <p:nvPr/>
          </p:nvSpPr>
          <p:spPr bwMode="auto">
            <a:xfrm>
              <a:off x="3107" y="663"/>
              <a:ext cx="499" cy="227"/>
            </a:xfrm>
            <a:prstGeom prst="rect">
              <a:avLst/>
            </a:prstGeom>
            <a:solidFill>
              <a:srgbClr val="00FFFF"/>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应用程序 </a:t>
              </a:r>
              <a:r>
                <a:rPr lang="en-US" altLang="zh-CN" sz="2400">
                  <a:solidFill>
                    <a:schemeClr val="tx1"/>
                  </a:solidFill>
                  <a:latin typeface="+mn-lt"/>
                  <a:ea typeface="黑体" pitchFamily="2" charset="-122"/>
                </a:rPr>
                <a:t>3</a:t>
              </a:r>
            </a:p>
          </p:txBody>
        </p:sp>
        <p:sp>
          <p:nvSpPr>
            <p:cNvPr id="687116" name="Rectangle 12"/>
            <p:cNvSpPr>
              <a:spLocks noChangeArrowheads="1"/>
            </p:cNvSpPr>
            <p:nvPr/>
          </p:nvSpPr>
          <p:spPr bwMode="auto">
            <a:xfrm>
              <a:off x="1655" y="663"/>
              <a:ext cx="499" cy="227"/>
            </a:xfrm>
            <a:prstGeom prst="rect">
              <a:avLst/>
            </a:prstGeom>
            <a:solidFill>
              <a:srgbClr val="CCECFF"/>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应用程序 </a:t>
              </a:r>
              <a:r>
                <a:rPr lang="en-US" altLang="zh-CN" sz="2400">
                  <a:solidFill>
                    <a:schemeClr val="tx1"/>
                  </a:solidFill>
                  <a:latin typeface="+mn-lt"/>
                  <a:ea typeface="黑体" pitchFamily="2" charset="-122"/>
                </a:rPr>
                <a:t>1</a:t>
              </a:r>
            </a:p>
          </p:txBody>
        </p:sp>
        <p:sp>
          <p:nvSpPr>
            <p:cNvPr id="687117" name="Rectangle 13"/>
            <p:cNvSpPr>
              <a:spLocks noChangeArrowheads="1"/>
            </p:cNvSpPr>
            <p:nvPr/>
          </p:nvSpPr>
          <p:spPr bwMode="auto">
            <a:xfrm>
              <a:off x="2290" y="1207"/>
              <a:ext cx="681" cy="227"/>
            </a:xfrm>
            <a:prstGeom prst="rect">
              <a:avLst/>
            </a:prstGeom>
            <a:solidFill>
              <a:srgbClr val="FFFF66"/>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传输层</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通过端口分用</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7</a:t>
            </a:fld>
            <a:endParaRPr lang="zh-CN" altLang="en-US"/>
          </a:p>
        </p:txBody>
      </p:sp>
      <p:grpSp>
        <p:nvGrpSpPr>
          <p:cNvPr id="8" name="Group 14"/>
          <p:cNvGrpSpPr/>
          <p:nvPr/>
        </p:nvGrpSpPr>
        <p:grpSpPr bwMode="auto">
          <a:xfrm>
            <a:off x="2436808" y="2926399"/>
            <a:ext cx="7020190" cy="3039828"/>
            <a:chOff x="1655" y="663"/>
            <a:chExt cx="1951" cy="1316"/>
          </a:xfrm>
        </p:grpSpPr>
        <p:sp>
          <p:nvSpPr>
            <p:cNvPr id="9" name="Rectangle 4"/>
            <p:cNvSpPr>
              <a:spLocks noChangeArrowheads="1"/>
            </p:cNvSpPr>
            <p:nvPr/>
          </p:nvSpPr>
          <p:spPr bwMode="auto">
            <a:xfrm>
              <a:off x="2290" y="1752"/>
              <a:ext cx="681" cy="227"/>
            </a:xfrm>
            <a:prstGeom prst="rect">
              <a:avLst/>
            </a:prstGeom>
            <a:solidFill>
              <a:schemeClr val="accent2"/>
            </a:solidFill>
            <a:ln w="9525">
              <a:solidFill>
                <a:schemeClr val="tx1"/>
              </a:solidFill>
              <a:miter lim="800000"/>
            </a:ln>
            <a:effectLst>
              <a:outerShdw dist="35921" dir="2700000" algn="ctr" rotWithShape="0">
                <a:schemeClr val="bg2"/>
              </a:outerShdw>
            </a:effectLst>
          </p:spPr>
          <p:txBody>
            <a:bodyPr wrap="none" anchor="ctr"/>
            <a:lstStyle/>
            <a:p>
              <a:pPr algn="ctr"/>
              <a:r>
                <a:rPr lang="en-US" altLang="zh-CN" sz="2400">
                  <a:solidFill>
                    <a:schemeClr val="tx1"/>
                  </a:solidFill>
                  <a:latin typeface="+mn-lt"/>
                  <a:ea typeface="黑体" pitchFamily="2" charset="-122"/>
                </a:rPr>
                <a:t>IP </a:t>
              </a:r>
              <a:r>
                <a:rPr lang="zh-CN" altLang="en-US" sz="2400">
                  <a:solidFill>
                    <a:schemeClr val="tx1"/>
                  </a:solidFill>
                  <a:latin typeface="+mn-lt"/>
                  <a:ea typeface="黑体" pitchFamily="2" charset="-122"/>
                </a:rPr>
                <a:t>层</a:t>
              </a:r>
            </a:p>
          </p:txBody>
        </p:sp>
        <p:sp>
          <p:nvSpPr>
            <p:cNvPr id="10" name="Rectangle 6"/>
            <p:cNvSpPr>
              <a:spLocks noChangeArrowheads="1"/>
            </p:cNvSpPr>
            <p:nvPr/>
          </p:nvSpPr>
          <p:spPr bwMode="auto">
            <a:xfrm>
              <a:off x="2381" y="663"/>
              <a:ext cx="499" cy="227"/>
            </a:xfrm>
            <a:prstGeom prst="rect">
              <a:avLst/>
            </a:prstGeom>
            <a:solidFill>
              <a:srgbClr val="FFCCFF"/>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端口 </a:t>
              </a:r>
              <a:r>
                <a:rPr lang="en-US" altLang="zh-CN" sz="2400">
                  <a:solidFill>
                    <a:schemeClr val="tx1"/>
                  </a:solidFill>
                  <a:latin typeface="+mn-lt"/>
                  <a:ea typeface="黑体" pitchFamily="2" charset="-122"/>
                </a:rPr>
                <a:t>2</a:t>
              </a:r>
            </a:p>
          </p:txBody>
        </p:sp>
        <p:sp>
          <p:nvSpPr>
            <p:cNvPr id="11" name="Line 7"/>
            <p:cNvSpPr>
              <a:spLocks noChangeShapeType="1"/>
            </p:cNvSpPr>
            <p:nvPr/>
          </p:nvSpPr>
          <p:spPr bwMode="auto">
            <a:xfrm flipV="1">
              <a:off x="2630" y="1434"/>
              <a:ext cx="0" cy="318"/>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12" name="Line 8"/>
            <p:cNvSpPr>
              <a:spLocks noChangeShapeType="1"/>
            </p:cNvSpPr>
            <p:nvPr/>
          </p:nvSpPr>
          <p:spPr bwMode="auto">
            <a:xfrm flipV="1">
              <a:off x="2630" y="890"/>
              <a:ext cx="0" cy="318"/>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13" name="Line 9"/>
            <p:cNvSpPr>
              <a:spLocks noChangeShapeType="1"/>
            </p:cNvSpPr>
            <p:nvPr/>
          </p:nvSpPr>
          <p:spPr bwMode="auto">
            <a:xfrm flipV="1">
              <a:off x="2766" y="890"/>
              <a:ext cx="477" cy="318"/>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14" name="Line 10"/>
            <p:cNvSpPr>
              <a:spLocks noChangeShapeType="1"/>
            </p:cNvSpPr>
            <p:nvPr/>
          </p:nvSpPr>
          <p:spPr bwMode="auto">
            <a:xfrm flipH="1" flipV="1">
              <a:off x="2018" y="890"/>
              <a:ext cx="477" cy="318"/>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15" name="Rectangle 11"/>
            <p:cNvSpPr>
              <a:spLocks noChangeArrowheads="1"/>
            </p:cNvSpPr>
            <p:nvPr/>
          </p:nvSpPr>
          <p:spPr bwMode="auto">
            <a:xfrm>
              <a:off x="3107" y="663"/>
              <a:ext cx="499" cy="227"/>
            </a:xfrm>
            <a:prstGeom prst="rect">
              <a:avLst/>
            </a:prstGeom>
            <a:solidFill>
              <a:srgbClr val="00FFFF"/>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端口 </a:t>
              </a:r>
              <a:r>
                <a:rPr lang="en-US" altLang="zh-CN" sz="2400">
                  <a:solidFill>
                    <a:schemeClr val="tx1"/>
                  </a:solidFill>
                  <a:latin typeface="+mn-lt"/>
                  <a:ea typeface="黑体" pitchFamily="2" charset="-122"/>
                </a:rPr>
                <a:t>3</a:t>
              </a:r>
            </a:p>
          </p:txBody>
        </p:sp>
        <p:sp>
          <p:nvSpPr>
            <p:cNvPr id="16" name="Rectangle 12"/>
            <p:cNvSpPr>
              <a:spLocks noChangeArrowheads="1"/>
            </p:cNvSpPr>
            <p:nvPr/>
          </p:nvSpPr>
          <p:spPr bwMode="auto">
            <a:xfrm>
              <a:off x="1655" y="663"/>
              <a:ext cx="499" cy="227"/>
            </a:xfrm>
            <a:prstGeom prst="rect">
              <a:avLst/>
            </a:prstGeom>
            <a:solidFill>
              <a:srgbClr val="CCECFF"/>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端口 </a:t>
              </a:r>
              <a:r>
                <a:rPr lang="en-US" altLang="zh-CN" sz="2400">
                  <a:solidFill>
                    <a:schemeClr val="tx1"/>
                  </a:solidFill>
                  <a:latin typeface="+mn-lt"/>
                  <a:ea typeface="黑体" pitchFamily="2" charset="-122"/>
                </a:rPr>
                <a:t>1</a:t>
              </a:r>
            </a:p>
          </p:txBody>
        </p:sp>
        <p:sp>
          <p:nvSpPr>
            <p:cNvPr id="17" name="Rectangle 13"/>
            <p:cNvSpPr>
              <a:spLocks noChangeArrowheads="1"/>
            </p:cNvSpPr>
            <p:nvPr/>
          </p:nvSpPr>
          <p:spPr bwMode="auto">
            <a:xfrm>
              <a:off x="2290" y="1207"/>
              <a:ext cx="681" cy="227"/>
            </a:xfrm>
            <a:prstGeom prst="rect">
              <a:avLst/>
            </a:prstGeom>
            <a:solidFill>
              <a:srgbClr val="FFFF66"/>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传输层</a:t>
              </a:r>
            </a:p>
          </p:txBody>
        </p:sp>
      </p:grpSp>
      <p:sp>
        <p:nvSpPr>
          <p:cNvPr id="687110" name="Rectangle 6"/>
          <p:cNvSpPr>
            <a:spLocks noChangeArrowheads="1"/>
          </p:cNvSpPr>
          <p:nvPr/>
        </p:nvSpPr>
        <p:spPr bwMode="auto">
          <a:xfrm>
            <a:off x="5051044" y="1636714"/>
            <a:ext cx="1795528" cy="524347"/>
          </a:xfrm>
          <a:prstGeom prst="rect">
            <a:avLst/>
          </a:prstGeom>
          <a:solidFill>
            <a:srgbClr val="FFCCFF"/>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应用程序 </a:t>
            </a:r>
            <a:r>
              <a:rPr lang="en-US" altLang="zh-CN" sz="2400">
                <a:solidFill>
                  <a:schemeClr val="tx1"/>
                </a:solidFill>
                <a:latin typeface="+mn-lt"/>
                <a:ea typeface="黑体" pitchFamily="2" charset="-122"/>
              </a:rPr>
              <a:t>2</a:t>
            </a:r>
          </a:p>
        </p:txBody>
      </p:sp>
      <p:sp>
        <p:nvSpPr>
          <p:cNvPr id="687112" name="Line 8"/>
          <p:cNvSpPr>
            <a:spLocks noChangeShapeType="1"/>
          </p:cNvSpPr>
          <p:nvPr/>
        </p:nvSpPr>
        <p:spPr bwMode="auto">
          <a:xfrm flipV="1">
            <a:off x="5947009" y="2161061"/>
            <a:ext cx="0" cy="734548"/>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687115" name="Rectangle 11"/>
          <p:cNvSpPr>
            <a:spLocks noChangeArrowheads="1"/>
          </p:cNvSpPr>
          <p:nvPr/>
        </p:nvSpPr>
        <p:spPr bwMode="auto">
          <a:xfrm>
            <a:off x="7663375" y="1636714"/>
            <a:ext cx="1795528" cy="524347"/>
          </a:xfrm>
          <a:prstGeom prst="rect">
            <a:avLst/>
          </a:prstGeom>
          <a:solidFill>
            <a:srgbClr val="00FFFF"/>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应用程序 </a:t>
            </a:r>
            <a:r>
              <a:rPr lang="en-US" altLang="zh-CN" sz="2400">
                <a:solidFill>
                  <a:schemeClr val="tx1"/>
                </a:solidFill>
                <a:latin typeface="+mn-lt"/>
                <a:ea typeface="黑体" pitchFamily="2" charset="-122"/>
              </a:rPr>
              <a:t>3</a:t>
            </a:r>
          </a:p>
        </p:txBody>
      </p:sp>
      <p:sp>
        <p:nvSpPr>
          <p:cNvPr id="687116" name="Rectangle 12"/>
          <p:cNvSpPr>
            <a:spLocks noChangeArrowheads="1"/>
          </p:cNvSpPr>
          <p:nvPr/>
        </p:nvSpPr>
        <p:spPr bwMode="auto">
          <a:xfrm>
            <a:off x="2438713" y="1636714"/>
            <a:ext cx="1795528" cy="524347"/>
          </a:xfrm>
          <a:prstGeom prst="rect">
            <a:avLst/>
          </a:prstGeom>
          <a:solidFill>
            <a:srgbClr val="CCECFF"/>
          </a:solidFill>
          <a:ln w="9525">
            <a:solidFill>
              <a:schemeClr val="tx1"/>
            </a:solidFill>
            <a:miter lim="800000"/>
          </a:ln>
          <a:effectLst>
            <a:outerShdw dist="35921" dir="2700000" algn="ctr" rotWithShape="0">
              <a:schemeClr val="bg2"/>
            </a:outerShdw>
          </a:effectLst>
        </p:spPr>
        <p:txBody>
          <a:bodyPr wrap="none" anchor="ctr"/>
          <a:lstStyle/>
          <a:p>
            <a:pPr algn="ctr"/>
            <a:r>
              <a:rPr lang="zh-CN" altLang="en-US" sz="2400">
                <a:solidFill>
                  <a:schemeClr val="tx1"/>
                </a:solidFill>
                <a:latin typeface="+mn-lt"/>
                <a:ea typeface="黑体" pitchFamily="2" charset="-122"/>
              </a:rPr>
              <a:t>应用程序 </a:t>
            </a:r>
            <a:r>
              <a:rPr lang="en-US" altLang="zh-CN" sz="2400">
                <a:solidFill>
                  <a:schemeClr val="tx1"/>
                </a:solidFill>
                <a:latin typeface="+mn-lt"/>
                <a:ea typeface="黑体" pitchFamily="2" charset="-122"/>
              </a:rPr>
              <a:t>1</a:t>
            </a:r>
          </a:p>
        </p:txBody>
      </p:sp>
      <p:sp>
        <p:nvSpPr>
          <p:cNvPr id="18" name="Line 8"/>
          <p:cNvSpPr>
            <a:spLocks noChangeShapeType="1"/>
          </p:cNvSpPr>
          <p:nvPr/>
        </p:nvSpPr>
        <p:spPr bwMode="auto">
          <a:xfrm flipV="1">
            <a:off x="3335254" y="2192811"/>
            <a:ext cx="0" cy="734548"/>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
        <p:nvSpPr>
          <p:cNvPr id="19" name="Line 8"/>
          <p:cNvSpPr>
            <a:spLocks noChangeShapeType="1"/>
          </p:cNvSpPr>
          <p:nvPr/>
        </p:nvSpPr>
        <p:spPr bwMode="auto">
          <a:xfrm flipV="1">
            <a:off x="8561939" y="2192811"/>
            <a:ext cx="0" cy="734548"/>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solidFill>
                <a:srgbClr val="000099"/>
              </a:solidFill>
              <a:latin typeface="+mn-lt"/>
              <a:ea typeface="黑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运输层的端口</a:t>
            </a:r>
          </a:p>
        </p:txBody>
      </p:sp>
      <p:sp>
        <p:nvSpPr>
          <p:cNvPr id="3" name="Content Placeholder 2"/>
          <p:cNvSpPr>
            <a:spLocks noGrp="1"/>
          </p:cNvSpPr>
          <p:nvPr>
            <p:ph idx="1"/>
          </p:nvPr>
        </p:nvSpPr>
        <p:spPr/>
        <p:txBody>
          <a:bodyPr/>
          <a:lstStyle/>
          <a:p>
            <a:r>
              <a:rPr lang="en-US" dirty="0" err="1"/>
              <a:t>运行在计算机中的进程是用进程标识符来标志的</a:t>
            </a:r>
            <a:endParaRPr lang="en-US" dirty="0"/>
          </a:p>
          <a:p>
            <a:pPr lvl="1"/>
            <a:r>
              <a:rPr lang="en-US" dirty="0" err="1"/>
              <a:t>进程的创建和撤销都是动态</a:t>
            </a:r>
            <a:endParaRPr lang="en-US" dirty="0"/>
          </a:p>
          <a:p>
            <a:pPr lvl="1"/>
            <a:r>
              <a:rPr lang="en-US" dirty="0" err="1"/>
              <a:t>有时我们会改换接收报文的进程，但并不需要通知所有发送方</a:t>
            </a:r>
            <a:endParaRPr lang="en-US" dirty="0"/>
          </a:p>
          <a:p>
            <a:r>
              <a:rPr lang="en-US" dirty="0" err="1"/>
              <a:t>为了使运行不同</a:t>
            </a:r>
            <a:r>
              <a:rPr lang="zh-CN" altLang="en-US" dirty="0"/>
              <a:t>计算机网络</a:t>
            </a:r>
            <a:r>
              <a:rPr lang="en-US" dirty="0" err="1"/>
              <a:t>的计算机的应用进程能够互相通信，就必须用统一的方法对</a:t>
            </a:r>
            <a:r>
              <a:rPr lang="en-US" dirty="0"/>
              <a:t> TCP/IP </a:t>
            </a:r>
            <a:r>
              <a:rPr lang="en-US" dirty="0" err="1"/>
              <a:t>体系的应用进程进行标志</a:t>
            </a:r>
            <a:endParaRPr lang="en-US" dirty="0"/>
          </a:p>
          <a:p>
            <a:pPr lvl="1"/>
            <a:r>
              <a:rPr lang="en-US" dirty="0" err="1">
                <a:sym typeface="+mn-ea"/>
              </a:rPr>
              <a:t>利用目的主机提供的功能来识别终点，而不需要知道实现这个功能的进程</a:t>
            </a:r>
            <a:endParaRPr lang="en-US" dirty="0">
              <a:sym typeface="+mn-ea"/>
            </a:endParaRPr>
          </a:p>
          <a:p>
            <a:pPr lvl="1"/>
            <a:r>
              <a:rPr lang="en-US" dirty="0" err="1">
                <a:solidFill>
                  <a:srgbClr val="FF0000"/>
                </a:solidFill>
                <a:sym typeface="+mn-ea"/>
              </a:rPr>
              <a:t>运输层使用协议端口号</a:t>
            </a:r>
            <a:r>
              <a:rPr lang="en-US" dirty="0">
                <a:solidFill>
                  <a:srgbClr val="FF0000"/>
                </a:solidFill>
                <a:sym typeface="+mn-ea"/>
              </a:rPr>
              <a:t> (protocol port number)，</a:t>
            </a:r>
            <a:r>
              <a:rPr lang="en-US" dirty="0" err="1">
                <a:solidFill>
                  <a:srgbClr val="FF0000"/>
                </a:solidFill>
                <a:sym typeface="+mn-ea"/>
              </a:rPr>
              <a:t>简称端口</a:t>
            </a:r>
            <a:r>
              <a:rPr lang="en-US" dirty="0">
                <a:solidFill>
                  <a:srgbClr val="FF0000"/>
                </a:solidFill>
                <a:sym typeface="+mn-ea"/>
              </a:rPr>
              <a:t> (port)</a:t>
            </a:r>
            <a:endParaRPr lang="en-US" dirty="0"/>
          </a:p>
          <a:p>
            <a:pPr marL="490855" lvl="1" indent="0">
              <a:buNone/>
            </a:pPr>
            <a:endParaRPr lang="en-US" dirty="0"/>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软件端口与硬件端口</a:t>
            </a:r>
          </a:p>
        </p:txBody>
      </p:sp>
      <p:sp>
        <p:nvSpPr>
          <p:cNvPr id="3" name="Content Placeholder 2"/>
          <p:cNvSpPr>
            <a:spLocks noGrp="1"/>
          </p:cNvSpPr>
          <p:nvPr>
            <p:ph idx="1"/>
          </p:nvPr>
        </p:nvSpPr>
        <p:spPr/>
        <p:txBody>
          <a:bodyPr/>
          <a:lstStyle/>
          <a:p>
            <a:r>
              <a:rPr lang="en-US">
                <a:sym typeface="+mn-ea"/>
              </a:rPr>
              <a:t>软件端口</a:t>
            </a:r>
            <a:endParaRPr lang="en-US"/>
          </a:p>
          <a:p>
            <a:pPr lvl="1"/>
            <a:r>
              <a:rPr lang="en-US"/>
              <a:t>在协议栈层间的抽象的协议端口</a:t>
            </a:r>
          </a:p>
          <a:p>
            <a:pPr lvl="1"/>
            <a:r>
              <a:rPr lang="en-US">
                <a:sym typeface="+mn-ea"/>
              </a:rPr>
              <a:t>软件端口是应用层的各种协议进程与运输实体进行层间交互的一种地址</a:t>
            </a:r>
          </a:p>
          <a:p>
            <a:pPr lvl="1"/>
            <a:endParaRPr lang="en-US">
              <a:sym typeface="+mn-ea"/>
            </a:endParaRPr>
          </a:p>
          <a:p>
            <a:pPr lvl="0"/>
            <a:r>
              <a:rPr lang="en-US">
                <a:sym typeface="+mn-ea"/>
              </a:rPr>
              <a:t>硬件端口	</a:t>
            </a:r>
          </a:p>
          <a:p>
            <a:pPr lvl="1"/>
            <a:r>
              <a:rPr lang="en-US"/>
              <a:t>路由器或交换机上的端口</a:t>
            </a:r>
          </a:p>
          <a:p>
            <a:pPr lvl="1"/>
            <a:r>
              <a:rPr lang="en-US"/>
              <a:t>硬件端口是不同硬件设备进行交互的接口</a:t>
            </a:r>
          </a:p>
        </p:txBody>
      </p:sp>
      <p:sp>
        <p:nvSpPr>
          <p:cNvPr id="4" name="Text Placeholder 3"/>
          <p:cNvSpPr>
            <a:spLocks noGrp="1"/>
          </p:cNvSpPr>
          <p:nvPr>
            <p:ph type="body" idx="13"/>
          </p:nvPr>
        </p:nvSpPr>
        <p:spPr/>
        <p:txBody>
          <a:bodyPr/>
          <a:lstStyle/>
          <a:p>
            <a:endParaRPr lang="en-US"/>
          </a:p>
        </p:txBody>
      </p:sp>
      <p:sp>
        <p:nvSpPr>
          <p:cNvPr id="5" name="Date Placeholder 4"/>
          <p:cNvSpPr>
            <a:spLocks noGrp="1"/>
          </p:cNvSpPr>
          <p:nvPr>
            <p:ph type="dt" sz="half" idx="10"/>
          </p:nvPr>
        </p:nvSpPr>
        <p:spPr/>
        <p:txBody>
          <a:bodyPr/>
          <a:lstStyle/>
          <a:p>
            <a:r>
              <a:rPr lang="zh-CN" altLang="en-US"/>
              <a:t>苏铅坤</a:t>
            </a:r>
          </a:p>
        </p:txBody>
      </p:sp>
      <p:sp>
        <p:nvSpPr>
          <p:cNvPr id="6" name="Footer Placeholder 5"/>
          <p:cNvSpPr>
            <a:spLocks noGrp="1"/>
          </p:cNvSpPr>
          <p:nvPr>
            <p:ph type="ftr" sz="quarter" idx="11"/>
          </p:nvPr>
        </p:nvSpPr>
        <p:spPr/>
        <p:txBody>
          <a:bodyPr/>
          <a:lstStyle/>
          <a:p>
            <a:r>
              <a:rPr lang="zh-CN" altLang="en-US" dirty="0"/>
              <a:t>计算机网络</a:t>
            </a:r>
          </a:p>
        </p:txBody>
      </p:sp>
      <p:sp>
        <p:nvSpPr>
          <p:cNvPr id="7" name="Slide Number Placeholder 6"/>
          <p:cNvSpPr>
            <a:spLocks noGrp="1"/>
          </p:cNvSpPr>
          <p:nvPr>
            <p:ph type="sldNum" sz="quarter" idx="12"/>
          </p:nvPr>
        </p:nvSpPr>
        <p:spPr/>
        <p:txBody>
          <a:bodyPr/>
          <a:lstStyle/>
          <a:p>
            <a:fld id="{4F8BEFBF-5B5F-4BD2-A74A-61A97BF1200E}" type="slidenum">
              <a:rPr lang="zh-CN" altLang="en-US" smtClean="0"/>
              <a:t>9</a:t>
            </a:fld>
            <a:endParaRPr lang="zh-CN" altLang="en-US"/>
          </a:p>
        </p:txBody>
      </p:sp>
    </p:spTree>
  </p:cSld>
  <p:clrMapOvr>
    <a:masterClrMapping/>
  </p:clrMapOvr>
</p:sld>
</file>

<file path=ppt/theme/theme1.xml><?xml version="1.0" encoding="utf-8"?>
<a:theme xmlns:a="http://schemas.openxmlformats.org/drawingml/2006/main" name="http://qiankun.su/">
  <a:themeElements>
    <a:clrScheme name="自定义 7">
      <a:dk1>
        <a:sysClr val="windowText" lastClr="000000"/>
      </a:dk1>
      <a:lt1>
        <a:sysClr val="window" lastClr="FFFFFF"/>
      </a:lt1>
      <a:dk2>
        <a:srgbClr val="44546A"/>
      </a:dk2>
      <a:lt2>
        <a:srgbClr val="E7E6E6"/>
      </a:lt2>
      <a:accent1>
        <a:srgbClr val="223262"/>
      </a:accent1>
      <a:accent2>
        <a:srgbClr val="223262"/>
      </a:accent2>
      <a:accent3>
        <a:srgbClr val="223262"/>
      </a:accent3>
      <a:accent4>
        <a:srgbClr val="223262"/>
      </a:accent4>
      <a:accent5>
        <a:srgbClr val="223262"/>
      </a:accent5>
      <a:accent6>
        <a:srgbClr val="223262"/>
      </a:accent6>
      <a:hlink>
        <a:srgbClr val="0563C1"/>
      </a:hlink>
      <a:folHlink>
        <a:srgbClr val="954F72"/>
      </a:folHlink>
    </a:clrScheme>
    <a:fontScheme name="ij1r3wq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712</Words>
  <Application>Microsoft Office PowerPoint</Application>
  <PresentationFormat>宽屏</PresentationFormat>
  <Paragraphs>296</Paragraphs>
  <Slides>24</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微软雅黑</vt:lpstr>
      <vt:lpstr>Arial</vt:lpstr>
      <vt:lpstr>Calibri</vt:lpstr>
      <vt:lpstr>Tahoma</vt:lpstr>
      <vt:lpstr>Times New Roman</vt:lpstr>
      <vt:lpstr>Wingdings</vt:lpstr>
      <vt:lpstr>http://qiankun.su/</vt:lpstr>
      <vt:lpstr>运输层</vt:lpstr>
      <vt:lpstr>运输层</vt:lpstr>
      <vt:lpstr>PowerPoint 演示文稿</vt:lpstr>
      <vt:lpstr>进程间的通信</vt:lpstr>
      <vt:lpstr>PowerPoint 演示文稿</vt:lpstr>
      <vt:lpstr>报文交给哪个应用程序？</vt:lpstr>
      <vt:lpstr>通过端口分用</vt:lpstr>
      <vt:lpstr>运输层的端口</vt:lpstr>
      <vt:lpstr>软件端口与硬件端口</vt:lpstr>
      <vt:lpstr>运输层的端口</vt:lpstr>
      <vt:lpstr>代码实例</vt:lpstr>
      <vt:lpstr>还记得这个例子吗？</vt:lpstr>
      <vt:lpstr>端口如何分配？</vt:lpstr>
      <vt:lpstr>端口分配</vt:lpstr>
      <vt:lpstr>常用的熟知端口 </vt:lpstr>
      <vt:lpstr>基于端口的分用与复用</vt:lpstr>
      <vt:lpstr>PowerPoint 演示文稿</vt:lpstr>
      <vt:lpstr>应用不同</vt:lpstr>
      <vt:lpstr>TCP与UDP</vt:lpstr>
      <vt:lpstr>所学应用层协议用的是TCP还是UDP？</vt:lpstr>
      <vt:lpstr>可靠信道和不可靠信道</vt:lpstr>
      <vt:lpstr>UDP</vt:lpstr>
      <vt:lpstr>TCP</vt:lpstr>
      <vt:lpstr>PowerPoint 演示文稿</vt:lpstr>
    </vt:vector>
  </TitlesOfParts>
  <Company>Spark &amp; Shine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 &amp; Shine</dc:title>
  <dc:creator/>
  <cp:keywords>www.sparkandshine.net</cp:keywords>
  <cp:lastModifiedBy>Sue Jelline</cp:lastModifiedBy>
  <cp:revision>2642</cp:revision>
  <dcterms:created xsi:type="dcterms:W3CDTF">2021-01-05T03:07:28Z</dcterms:created>
  <dcterms:modified xsi:type="dcterms:W3CDTF">2023-04-13T16:02:13Z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1033-1.2.1.1575</vt:lpwstr>
  </property>
</Properties>
</file>