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524" r:id="rId2"/>
    <p:sldId id="4801" r:id="rId3"/>
    <p:sldId id="4803" r:id="rId4"/>
    <p:sldId id="4802" r:id="rId5"/>
    <p:sldId id="4750" r:id="rId6"/>
    <p:sldId id="4804" r:id="rId7"/>
    <p:sldId id="4813" r:id="rId8"/>
    <p:sldId id="4807" r:id="rId9"/>
    <p:sldId id="4808" r:id="rId10"/>
    <p:sldId id="4809" r:id="rId11"/>
    <p:sldId id="4814" r:id="rId12"/>
    <p:sldId id="4815" r:id="rId13"/>
    <p:sldId id="4830" r:id="rId14"/>
    <p:sldId id="4822" r:id="rId15"/>
    <p:sldId id="4817" r:id="rId16"/>
    <p:sldId id="4818" r:id="rId17"/>
    <p:sldId id="4819" r:id="rId18"/>
    <p:sldId id="4820" r:id="rId19"/>
    <p:sldId id="4823" r:id="rId20"/>
    <p:sldId id="4821" r:id="rId21"/>
    <p:sldId id="342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1">
          <p15:clr>
            <a:srgbClr val="A4A3A4"/>
          </p15:clr>
        </p15:guide>
        <p15:guide id="2" orient="horz" pos="2481">
          <p15:clr>
            <a:srgbClr val="A4A3A4"/>
          </p15:clr>
        </p15:guide>
        <p15:guide id="3" pos="470">
          <p15:clr>
            <a:srgbClr val="A4A3A4"/>
          </p15:clr>
        </p15:guide>
        <p15:guide id="4" pos="6798">
          <p15:clr>
            <a:srgbClr val="A4A3A4"/>
          </p15:clr>
        </p15:guide>
        <p15:guide id="5" pos="29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262"/>
    <a:srgbClr val="A50021"/>
    <a:srgbClr val="E73325"/>
    <a:srgbClr val="C7C7C7"/>
    <a:srgbClr val="D7D7D7"/>
    <a:srgbClr val="FFF6E7"/>
    <a:srgbClr val="BBCFDA"/>
    <a:srgbClr val="265F92"/>
    <a:srgbClr val="57595B"/>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1914" autoAdjust="0"/>
  </p:normalViewPr>
  <p:slideViewPr>
    <p:cSldViewPr snapToGrid="0" showGuides="1">
      <p:cViewPr varScale="1">
        <p:scale>
          <a:sx n="71" d="100"/>
          <a:sy n="71" d="100"/>
        </p:scale>
        <p:origin x="561" y="69"/>
      </p:cViewPr>
      <p:guideLst>
        <p:guide orient="horz" pos="1921"/>
        <p:guide orient="horz" pos="2481"/>
        <p:guide pos="470"/>
        <p:guide pos="6798"/>
        <p:guide pos="297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苏铅坤</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操作系统</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zh-CN" altLang="en-US"/>
              <a:t>苏铅坤</a:t>
            </a: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操作系统</a:t>
            </a:r>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Date Placeholder 3"/>
          <p:cNvSpPr>
            <a:spLocks noGrp="1"/>
          </p:cNvSpPr>
          <p:nvPr>
            <p:ph type="dt" idx="1"/>
          </p:nvPr>
        </p:nvSpPr>
        <p:spPr/>
        <p:txBody>
          <a:bodyPr/>
          <a:lstStyle/>
          <a:p>
            <a:r>
              <a:rPr lang="zh-CN" altLang="en-US"/>
              <a:t>苏铅坤</a:t>
            </a:r>
          </a:p>
        </p:txBody>
      </p:sp>
      <p:sp>
        <p:nvSpPr>
          <p:cNvPr id="5" name="Slide Number Placeholder 4"/>
          <p:cNvSpPr>
            <a:spLocks noGrp="1"/>
          </p:cNvSpPr>
          <p:nvPr>
            <p:ph type="sldNum" sz="quarter" idx="5"/>
          </p:nvPr>
        </p:nvSpPr>
        <p:spPr/>
        <p:txBody>
          <a:bodyPr/>
          <a:lstStyle/>
          <a:p>
            <a:fld id="{B2C8F5AA-9C31-4ED1-824B-C860FDEFBFC3}" type="slidenum">
              <a:rPr lang="zh-CN" altLang="en-US" smtClean="0"/>
              <a:t>1</a:t>
            </a:fld>
            <a:endParaRPr lang="zh-CN" altLang="en-US"/>
          </a:p>
        </p:txBody>
      </p:sp>
      <p:sp>
        <p:nvSpPr>
          <p:cNvPr id="6" name="Footer Placeholder 5"/>
          <p:cNvSpPr>
            <a:spLocks noGrp="1"/>
          </p:cNvSpPr>
          <p:nvPr>
            <p:ph type="ftr" sz="quarter" idx="4"/>
          </p:nvPr>
        </p:nvSpPr>
        <p:spPr/>
        <p:txBody>
          <a:bodyPr/>
          <a:lstStyle/>
          <a:p>
            <a:r>
              <a:rPr lang="zh-CN" altLang="en-US"/>
              <a:t>操作系统</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dirty="0">
                <a:ea typeface="黑体" pitchFamily="2" charset="-122"/>
                <a:sym typeface="+mn-ea"/>
              </a:rPr>
              <a:t>网络环境中的一项基本应用就是将文件从一台计算机中复制到另一台可能相距很远的计算机中。</a:t>
            </a:r>
            <a:endParaRPr lang="zh-CN" altLang="en-US" dirty="0">
              <a:ea typeface="黑体" pitchFamily="2" charset="-122"/>
            </a:endParaRPr>
          </a:p>
          <a:p>
            <a:r>
              <a:rPr lang="zh-CN" altLang="en-US" dirty="0">
                <a:ea typeface="黑体" pitchFamily="2" charset="-122"/>
                <a:sym typeface="+mn-ea"/>
              </a:rPr>
              <a:t>初看起来，在两个主机之间传送文件是很简单的事情。</a:t>
            </a:r>
            <a:endParaRPr lang="zh-CN" altLang="en-US" dirty="0">
              <a:ea typeface="黑体" pitchFamily="2" charset="-122"/>
            </a:endParaRPr>
          </a:p>
          <a:p>
            <a:r>
              <a:rPr lang="zh-CN" altLang="en-US" dirty="0">
                <a:ea typeface="黑体" pitchFamily="2" charset="-122"/>
                <a:sym typeface="+mn-ea"/>
              </a:rPr>
              <a:t>其实这往往非常困难。原因是众多的计算机厂商研制出的文件系统多达数百种，且差别很大</a:t>
            </a:r>
            <a:endParaRPr lang="zh-CN" altLang="zh-CN" dirty="0">
              <a:latin typeface="Arial" panose="020B0604020202090204" pitchFamily="34" charset="0"/>
              <a:ea typeface="SimSun" pitchFamily="2" charset="-122"/>
            </a:endParaRPr>
          </a:p>
          <a:p>
            <a:endParaRPr lang="en-US"/>
          </a:p>
        </p:txBody>
      </p:sp>
      <p:sp>
        <p:nvSpPr>
          <p:cNvPr id="4" name="Date Placeholder 3"/>
          <p:cNvSpPr>
            <a:spLocks noGrp="1"/>
          </p:cNvSpPr>
          <p:nvPr>
            <p:ph type="dt" idx="1"/>
          </p:nvPr>
        </p:nvSpPr>
        <p:spPr/>
        <p:txBody>
          <a:bodyPr/>
          <a:lstStyle/>
          <a:p>
            <a:r>
              <a:rPr lang="zh-CN" altLang="en-US"/>
              <a:t>苏铅坤</a:t>
            </a:r>
          </a:p>
        </p:txBody>
      </p:sp>
      <p:sp>
        <p:nvSpPr>
          <p:cNvPr id="5" name="Footer Placeholder 4"/>
          <p:cNvSpPr>
            <a:spLocks noGrp="1"/>
          </p:cNvSpPr>
          <p:nvPr>
            <p:ph type="ftr" sz="quarter" idx="4"/>
          </p:nvPr>
        </p:nvSpPr>
        <p:spPr/>
        <p:txBody>
          <a:bodyPr/>
          <a:lstStyle/>
          <a:p>
            <a:r>
              <a:rPr lang="zh-CN" altLang="en-US"/>
              <a:t>操作系统</a:t>
            </a:r>
          </a:p>
        </p:txBody>
      </p:sp>
      <p:sp>
        <p:nvSpPr>
          <p:cNvPr id="6" name="Slide Number Placeholder 5"/>
          <p:cNvSpPr>
            <a:spLocks noGrp="1"/>
          </p:cNvSpPr>
          <p:nvPr>
            <p:ph type="sldNum" sz="quarter" idx="5"/>
          </p:nvPr>
        </p:nvSpPr>
        <p:spPr/>
        <p:txBody>
          <a:bodyPr/>
          <a:lstStyle/>
          <a:p>
            <a:fld id="{B2C8F5AA-9C31-4ED1-824B-C860FDEFBFC3}"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FTP协议规定了控制协议传送与存储的多种选择，在以下4个方面必须做出一个选择。</a:t>
            </a:r>
          </a:p>
          <a:p>
            <a:endParaRPr lang="en-US"/>
          </a:p>
          <a:p>
            <a:r>
              <a:rPr lang="en-US"/>
              <a:t>文件类型：ASCII码文件(默认的)/ 图像文件类型(二进制的)/ 本地文件类型(用于在具有不同字节大小主机间传送二进制数据)</a:t>
            </a:r>
          </a:p>
          <a:p>
            <a:r>
              <a:rPr lang="en-US"/>
              <a:t>格式控制：该选项针对ASCII类型文件适用，非打印(默认选择，文件中不包含垂直格式信息)/ 远程登录格式控制</a:t>
            </a:r>
          </a:p>
          <a:p>
            <a:r>
              <a:rPr lang="en-US"/>
              <a:t>结构：文件结构(默认选择，文件被认为是一个连续的字节流，不存在内部的文件结构)/ 记录结构(用于文本文件)</a:t>
            </a:r>
          </a:p>
          <a:p>
            <a:r>
              <a:rPr lang="en-US"/>
              <a:t>传输方式：流方式(模式选择，文件以字节流方式传输，对于文件结构，发方在文件尾提示关闭数据连接，对于记录结构，有专用的两字节序列码记录结束和文件结束)/ 块方式(文件以一系列块来传送，每块前面有一个或多个首部字节)/ 压缩方式</a:t>
            </a:r>
          </a:p>
        </p:txBody>
      </p:sp>
      <p:sp>
        <p:nvSpPr>
          <p:cNvPr id="4" name="Date Placeholder 3"/>
          <p:cNvSpPr>
            <a:spLocks noGrp="1"/>
          </p:cNvSpPr>
          <p:nvPr>
            <p:ph type="dt" idx="1"/>
          </p:nvPr>
        </p:nvSpPr>
        <p:spPr/>
        <p:txBody>
          <a:bodyPr/>
          <a:lstStyle/>
          <a:p>
            <a:r>
              <a:rPr lang="zh-CN" altLang="en-US"/>
              <a:t>苏铅坤</a:t>
            </a:r>
          </a:p>
        </p:txBody>
      </p:sp>
      <p:sp>
        <p:nvSpPr>
          <p:cNvPr id="5" name="Footer Placeholder 4"/>
          <p:cNvSpPr>
            <a:spLocks noGrp="1"/>
          </p:cNvSpPr>
          <p:nvPr>
            <p:ph type="ftr" sz="quarter" idx="4"/>
          </p:nvPr>
        </p:nvSpPr>
        <p:spPr/>
        <p:txBody>
          <a:bodyPr/>
          <a:lstStyle/>
          <a:p>
            <a:r>
              <a:rPr lang="zh-CN" altLang="en-US"/>
              <a:t>操作系统</a:t>
            </a:r>
          </a:p>
        </p:txBody>
      </p:sp>
      <p:sp>
        <p:nvSpPr>
          <p:cNvPr id="6" name="Slide Number Placeholder 5"/>
          <p:cNvSpPr>
            <a:spLocks noGrp="1"/>
          </p:cNvSpPr>
          <p:nvPr>
            <p:ph type="sldNum" sz="quarter" idx="5"/>
          </p:nvPr>
        </p:nvSpPr>
        <p:spPr/>
        <p:txBody>
          <a:bodyPr/>
          <a:lstStyle/>
          <a:p>
            <a:fld id="{B2C8F5AA-9C31-4ED1-824B-C860FDEFBFC3}"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Date Placeholder 3"/>
          <p:cNvSpPr>
            <a:spLocks noGrp="1"/>
          </p:cNvSpPr>
          <p:nvPr>
            <p:ph type="dt" idx="1"/>
          </p:nvPr>
        </p:nvSpPr>
        <p:spPr/>
        <p:txBody>
          <a:bodyPr/>
          <a:lstStyle/>
          <a:p>
            <a:r>
              <a:rPr lang="zh-CN" altLang="en-US"/>
              <a:t>苏铅坤</a:t>
            </a:r>
          </a:p>
        </p:txBody>
      </p:sp>
      <p:sp>
        <p:nvSpPr>
          <p:cNvPr id="5" name="Footer Placeholder 4"/>
          <p:cNvSpPr>
            <a:spLocks noGrp="1"/>
          </p:cNvSpPr>
          <p:nvPr>
            <p:ph type="ftr" sz="quarter" idx="4"/>
          </p:nvPr>
        </p:nvSpPr>
        <p:spPr/>
        <p:txBody>
          <a:bodyPr/>
          <a:lstStyle/>
          <a:p>
            <a:r>
              <a:rPr lang="zh-CN" altLang="en-US"/>
              <a:t>操作系统</a:t>
            </a:r>
          </a:p>
        </p:txBody>
      </p:sp>
      <p:sp>
        <p:nvSpPr>
          <p:cNvPr id="6" name="Slide Number Placeholder 5"/>
          <p:cNvSpPr>
            <a:spLocks noGrp="1"/>
          </p:cNvSpPr>
          <p:nvPr>
            <p:ph type="sldNum" sz="quarter" idx="5"/>
          </p:nvPr>
        </p:nvSpPr>
        <p:spPr/>
        <p:txBody>
          <a:bodyPr/>
          <a:lstStyle/>
          <a:p>
            <a:fld id="{B2C8F5AA-9C31-4ED1-824B-C860FDEFBFC3}"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a:t>
            </a:r>
            <a:endParaRPr lang="en-US"/>
          </a:p>
          <a:p>
            <a:r>
              <a:rPr lang="en-US">
                <a:sym typeface="+mn-ea"/>
              </a:rPr>
              <a:t>例如，计算机 A 的 NFS 客户软件，把要添加的数据和在文件后面写数据的请求一起发送到远地的计算机 B 的 NFS 服务器。NFS 服务器更新文件后返回应答信息。</a:t>
            </a:r>
            <a:endParaRPr lang="en-US"/>
          </a:p>
        </p:txBody>
      </p:sp>
      <p:sp>
        <p:nvSpPr>
          <p:cNvPr id="4" name="Date Placeholder 3"/>
          <p:cNvSpPr>
            <a:spLocks noGrp="1"/>
          </p:cNvSpPr>
          <p:nvPr>
            <p:ph type="dt" idx="1"/>
          </p:nvPr>
        </p:nvSpPr>
        <p:spPr/>
        <p:txBody>
          <a:bodyPr/>
          <a:lstStyle/>
          <a:p>
            <a:r>
              <a:rPr lang="zh-CN" altLang="en-US"/>
              <a:t>苏铅坤</a:t>
            </a:r>
          </a:p>
        </p:txBody>
      </p:sp>
      <p:sp>
        <p:nvSpPr>
          <p:cNvPr id="5" name="Footer Placeholder 4"/>
          <p:cNvSpPr>
            <a:spLocks noGrp="1"/>
          </p:cNvSpPr>
          <p:nvPr>
            <p:ph type="ftr" sz="quarter" idx="4"/>
          </p:nvPr>
        </p:nvSpPr>
        <p:spPr/>
        <p:txBody>
          <a:bodyPr/>
          <a:lstStyle/>
          <a:p>
            <a:r>
              <a:rPr lang="zh-CN" altLang="en-US"/>
              <a:t>操作系统</a:t>
            </a:r>
          </a:p>
        </p:txBody>
      </p:sp>
      <p:sp>
        <p:nvSpPr>
          <p:cNvPr id="6" name="Slide Number Placeholder 5"/>
          <p:cNvSpPr>
            <a:spLocks noGrp="1"/>
          </p:cNvSpPr>
          <p:nvPr>
            <p:ph type="sldNum" sz="quarter" idx="5"/>
          </p:nvPr>
        </p:nvSpPr>
        <p:spPr/>
        <p:txBody>
          <a:bodyPr/>
          <a:lstStyle/>
          <a:p>
            <a:fld id="{B2C8F5AA-9C31-4ED1-824B-C860FDEFBFC3}" type="slidenum">
              <a:rPr lang="zh-CN" altLang="en-US" smtClean="0"/>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Date Placeholder 3"/>
          <p:cNvSpPr>
            <a:spLocks noGrp="1"/>
          </p:cNvSpPr>
          <p:nvPr>
            <p:ph type="dt" idx="1"/>
          </p:nvPr>
        </p:nvSpPr>
        <p:spPr/>
        <p:txBody>
          <a:bodyPr/>
          <a:lstStyle/>
          <a:p>
            <a:r>
              <a:rPr lang="zh-CN" altLang="en-US"/>
              <a:t>苏铅坤</a:t>
            </a:r>
          </a:p>
        </p:txBody>
      </p:sp>
      <p:sp>
        <p:nvSpPr>
          <p:cNvPr id="5" name="Slide Number Placeholder 4"/>
          <p:cNvSpPr>
            <a:spLocks noGrp="1"/>
          </p:cNvSpPr>
          <p:nvPr>
            <p:ph type="sldNum" sz="quarter" idx="5"/>
          </p:nvPr>
        </p:nvSpPr>
        <p:spPr/>
        <p:txBody>
          <a:bodyPr/>
          <a:lstStyle/>
          <a:p>
            <a:fld id="{B2C8F5AA-9C31-4ED1-824B-C860FDEFBFC3}" type="slidenum">
              <a:rPr lang="zh-CN" altLang="en-US" smtClean="0"/>
              <a:t>21</a:t>
            </a:fld>
            <a:endParaRPr lang="zh-CN" altLang="en-US"/>
          </a:p>
        </p:txBody>
      </p:sp>
      <p:sp>
        <p:nvSpPr>
          <p:cNvPr id="6" name="Footer Placeholder 5"/>
          <p:cNvSpPr>
            <a:spLocks noGrp="1"/>
          </p:cNvSpPr>
          <p:nvPr>
            <p:ph type="ftr" sz="quarter" idx="4"/>
          </p:nvPr>
        </p:nvSpPr>
        <p:spPr/>
        <p:txBody>
          <a:bodyPr/>
          <a:lstStyle/>
          <a:p>
            <a:r>
              <a:rPr lang="zh-CN" altLang="en-US"/>
              <a:t>操作系统</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Title 1"/>
          <p:cNvSpPr>
            <a:spLocks noGrp="1"/>
          </p:cNvSpPr>
          <p:nvPr>
            <p:ph type="title"/>
          </p:nvPr>
        </p:nvSpPr>
        <p:spPr>
          <a:xfrm>
            <a:off x="3748405" y="3387090"/>
            <a:ext cx="4695190" cy="588645"/>
          </a:xfrm>
        </p:spPr>
        <p:txBody>
          <a:bodyPr/>
          <a:lstStyle>
            <a:lvl1pPr algn="ctr">
              <a:defRPr sz="2400">
                <a:latin typeface="+mn-ea"/>
              </a:defRPr>
            </a:lvl1pPr>
          </a:lstStyle>
          <a:p>
            <a:r>
              <a:rPr lang="en-US"/>
              <a:t>Click to edit Master title style</a:t>
            </a:r>
          </a:p>
        </p:txBody>
      </p:sp>
      <p:sp>
        <p:nvSpPr>
          <p:cNvPr id="20" name="TextBox 12"/>
          <p:cNvSpPr txBox="1"/>
          <p:nvPr userDrawn="1"/>
        </p:nvSpPr>
        <p:spPr>
          <a:xfrm>
            <a:off x="5712460" y="4359307"/>
            <a:ext cx="765810" cy="306705"/>
          </a:xfrm>
          <a:prstGeom prst="rect">
            <a:avLst/>
          </a:prstGeom>
          <a:noFill/>
        </p:spPr>
        <p:txBody>
          <a:bodyPr wrap="none" rtlCol="0">
            <a:spAutoFit/>
          </a:bodyPr>
          <a:lstStyle/>
          <a:p>
            <a:pPr algn="ctr"/>
            <a:r>
              <a:rPr lang="zh-CN" altLang="en-US" sz="1400" dirty="0">
                <a:solidFill>
                  <a:schemeClr val="tx1">
                    <a:lumMod val="65000"/>
                    <a:lumOff val="35000"/>
                  </a:schemeClr>
                </a:solidFill>
                <a:cs typeface="+mn-ea"/>
                <a:sym typeface="+mn-lt"/>
              </a:rPr>
              <a:t>苏铅坤</a:t>
            </a:r>
            <a:r>
              <a:rPr lang="en-US" altLang="zh-CN" sz="1400" dirty="0">
                <a:solidFill>
                  <a:schemeClr val="tx1">
                    <a:lumMod val="65000"/>
                    <a:lumOff val="35000"/>
                  </a:schemeClr>
                </a:solidFill>
                <a:cs typeface="+mn-ea"/>
                <a:sym typeface="+mn-lt"/>
              </a:rPr>
              <a:t> </a:t>
            </a:r>
            <a:endParaRPr lang="zh-CN" altLang="en-US" sz="1400" dirty="0">
              <a:solidFill>
                <a:schemeClr val="tx1">
                  <a:lumMod val="65000"/>
                  <a:lumOff val="35000"/>
                </a:schemeClr>
              </a:solidFill>
              <a:cs typeface="+mn-ea"/>
              <a:sym typeface="+mn-lt"/>
            </a:endParaRPr>
          </a:p>
        </p:txBody>
      </p:sp>
      <p:sp>
        <p:nvSpPr>
          <p:cNvPr id="7" name="文本框 6"/>
          <p:cNvSpPr txBox="1"/>
          <p:nvPr userDrawn="1"/>
        </p:nvSpPr>
        <p:spPr>
          <a:xfrm>
            <a:off x="4605338" y="2254980"/>
            <a:ext cx="2980055" cy="768350"/>
          </a:xfrm>
          <a:prstGeom prst="rect">
            <a:avLst/>
          </a:prstGeom>
          <a:noFill/>
        </p:spPr>
        <p:txBody>
          <a:bodyPr wrap="none" rtlCol="0">
            <a:spAutoFit/>
          </a:bodyPr>
          <a:lstStyle/>
          <a:p>
            <a:pPr algn="ctr"/>
            <a:r>
              <a:rPr lang="zh-CN" altLang="en-US" sz="4400" b="1" dirty="0">
                <a:solidFill>
                  <a:srgbClr val="223262"/>
                </a:solidFill>
                <a:cs typeface="+mn-ea"/>
                <a:sym typeface="+mn-lt"/>
              </a:rPr>
              <a:t>计算机网络</a:t>
            </a:r>
          </a:p>
        </p:txBody>
      </p:sp>
      <p:sp>
        <p:nvSpPr>
          <p:cNvPr id="10" name="文本占位符 2"/>
          <p:cNvSpPr>
            <a:spLocks noGrp="1"/>
          </p:cNvSpPr>
          <p:nvPr>
            <p:ph type="body" idx="1"/>
          </p:nvPr>
        </p:nvSpPr>
        <p:spPr>
          <a:xfrm>
            <a:off x="4798061" y="5049584"/>
            <a:ext cx="2576195" cy="446405"/>
          </a:xfrm>
          <a:prstGeom prst="rect">
            <a:avLst/>
          </a:prstGeom>
        </p:spPr>
        <p:txBody>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Title 2"/>
          <p:cNvSpPr>
            <a:spLocks noGrp="1"/>
          </p:cNvSpPr>
          <p:nvPr>
            <p:ph type="title"/>
          </p:nvPr>
        </p:nvSpPr>
        <p:spPr>
          <a:xfrm>
            <a:off x="314325" y="283210"/>
            <a:ext cx="10939780" cy="908685"/>
          </a:xfrm>
        </p:spPr>
        <p:txBody>
          <a:bodyPr/>
          <a:lstStyle>
            <a:lvl1pPr algn="l">
              <a:defRPr sz="4400">
                <a:latin typeface="+mn-ea"/>
              </a:defRPr>
            </a:lvl1pPr>
          </a:lstStyle>
          <a:p>
            <a:r>
              <a:rPr lang="en-US"/>
              <a:t>Click to edit Master title style</a:t>
            </a:r>
          </a:p>
        </p:txBody>
      </p:sp>
      <p:pic>
        <p:nvPicPr>
          <p:cNvPr id="4" name="Picture 3"/>
          <p:cNvPicPr>
            <a:picLocks noChangeAspect="1"/>
          </p:cNvPicPr>
          <p:nvPr userDrawn="1"/>
        </p:nvPicPr>
        <p:blipFill>
          <a:blip r:embed="rId2"/>
          <a:stretch>
            <a:fillRect/>
          </a:stretch>
        </p:blipFill>
        <p:spPr>
          <a:xfrm>
            <a:off x="8749030" y="2147570"/>
            <a:ext cx="2946400" cy="2857500"/>
          </a:xfrm>
          <a:prstGeom prst="rect">
            <a:avLst/>
          </a:prstGeom>
        </p:spPr>
      </p:pic>
      <p:sp>
        <p:nvSpPr>
          <p:cNvPr id="6" name="内容占位符 2"/>
          <p:cNvSpPr>
            <a:spLocks noGrp="1"/>
          </p:cNvSpPr>
          <p:nvPr>
            <p:ph idx="1"/>
          </p:nvPr>
        </p:nvSpPr>
        <p:spPr>
          <a:xfrm>
            <a:off x="216535" y="1217295"/>
            <a:ext cx="8187055" cy="5389880"/>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345" y="245110"/>
            <a:ext cx="10515600" cy="735330"/>
          </a:xfrm>
        </p:spPr>
        <p:txBody>
          <a:bodyPr/>
          <a:lstStyle>
            <a:lvl1pPr>
              <a:defRPr>
                <a:latin typeface="+mn-ea"/>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p:spPr>
        <p:txBody>
          <a:bodyPr/>
          <a:lstStyle/>
          <a:p>
            <a:r>
              <a:rPr lang="en-US"/>
              <a:t>苏铅坤</a:t>
            </a:r>
          </a:p>
        </p:txBody>
      </p:sp>
      <p:sp>
        <p:nvSpPr>
          <p:cNvPr id="4" name="Footer Placeholder 3"/>
          <p:cNvSpPr>
            <a:spLocks noGrp="1"/>
          </p:cNvSpPr>
          <p:nvPr>
            <p:ph type="ftr" sz="quarter" idx="11"/>
          </p:nvPr>
        </p:nvSpPr>
        <p:spPr>
          <a:xfrm>
            <a:off x="4038600" y="6356350"/>
            <a:ext cx="4114800" cy="365125"/>
          </a:xfrm>
        </p:spPr>
        <p:txBody>
          <a:bodyPr/>
          <a:lstStyle/>
          <a:p>
            <a:r>
              <a:rPr lang="en-US"/>
              <a:t>操作系统</a:t>
            </a:r>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
        <p:nvSpPr>
          <p:cNvPr id="6" name="内容占位符 2"/>
          <p:cNvSpPr>
            <a:spLocks noGrp="1"/>
          </p:cNvSpPr>
          <p:nvPr>
            <p:ph idx="1"/>
          </p:nvPr>
        </p:nvSpPr>
        <p:spPr>
          <a:xfrm>
            <a:off x="216535" y="1217295"/>
            <a:ext cx="11695430"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0" name="TextBox 12"/>
          <p:cNvSpPr txBox="1"/>
          <p:nvPr userDrawn="1"/>
        </p:nvSpPr>
        <p:spPr>
          <a:xfrm>
            <a:off x="5713096" y="4272880"/>
            <a:ext cx="765810" cy="306705"/>
          </a:xfrm>
          <a:prstGeom prst="rect">
            <a:avLst/>
          </a:prstGeom>
          <a:noFill/>
        </p:spPr>
        <p:txBody>
          <a:bodyPr wrap="none" rtlCol="0">
            <a:spAutoFit/>
          </a:bodyPr>
          <a:lstStyle/>
          <a:p>
            <a:pPr algn="ctr"/>
            <a:r>
              <a:rPr lang="zh-CN" altLang="en-US" sz="1400" dirty="0">
                <a:solidFill>
                  <a:schemeClr val="tx1">
                    <a:lumMod val="65000"/>
                    <a:lumOff val="35000"/>
                  </a:schemeClr>
                </a:solidFill>
                <a:cs typeface="+mn-ea"/>
                <a:sym typeface="+mn-lt"/>
              </a:rPr>
              <a:t>苏铅坤</a:t>
            </a:r>
            <a:r>
              <a:rPr lang="en-US" altLang="zh-CN" sz="1400" dirty="0">
                <a:solidFill>
                  <a:schemeClr val="tx1">
                    <a:lumMod val="65000"/>
                    <a:lumOff val="35000"/>
                  </a:schemeClr>
                </a:solidFill>
                <a:cs typeface="+mn-ea"/>
                <a:sym typeface="+mn-lt"/>
              </a:rPr>
              <a:t> </a:t>
            </a:r>
            <a:endParaRPr lang="zh-CN" altLang="en-US" sz="1400" dirty="0">
              <a:solidFill>
                <a:schemeClr val="tx1">
                  <a:lumMod val="65000"/>
                  <a:lumOff val="35000"/>
                </a:schemeClr>
              </a:solidFill>
              <a:cs typeface="+mn-ea"/>
              <a:sym typeface="+mn-lt"/>
            </a:endParaRPr>
          </a:p>
        </p:txBody>
      </p:sp>
      <p:sp>
        <p:nvSpPr>
          <p:cNvPr id="7" name="文本框 6"/>
          <p:cNvSpPr txBox="1"/>
          <p:nvPr userDrawn="1"/>
        </p:nvSpPr>
        <p:spPr>
          <a:xfrm>
            <a:off x="5227955" y="2254980"/>
            <a:ext cx="1734820" cy="768350"/>
          </a:xfrm>
          <a:prstGeom prst="rect">
            <a:avLst/>
          </a:prstGeom>
          <a:noFill/>
        </p:spPr>
        <p:txBody>
          <a:bodyPr wrap="none" rtlCol="0">
            <a:spAutoFit/>
          </a:bodyPr>
          <a:lstStyle/>
          <a:p>
            <a:pPr algn="ctr"/>
            <a:r>
              <a:rPr lang="en-US" altLang="zh-CN" sz="4400" b="1" dirty="0">
                <a:solidFill>
                  <a:srgbClr val="223262"/>
                </a:solidFill>
                <a:cs typeface="+mn-ea"/>
                <a:sym typeface="+mn-lt"/>
              </a:rPr>
              <a:t>Q &amp; A</a:t>
            </a:r>
          </a:p>
        </p:txBody>
      </p:sp>
      <p:sp>
        <p:nvSpPr>
          <p:cNvPr id="6" name="Text Box 5"/>
          <p:cNvSpPr txBox="1"/>
          <p:nvPr userDrawn="1"/>
        </p:nvSpPr>
        <p:spPr>
          <a:xfrm>
            <a:off x="4424680" y="3417570"/>
            <a:ext cx="3724910" cy="460375"/>
          </a:xfrm>
          <a:prstGeom prst="rect">
            <a:avLst/>
          </a:prstGeom>
          <a:noFill/>
        </p:spPr>
        <p:txBody>
          <a:bodyPr wrap="square" rtlCol="0">
            <a:spAutoFit/>
          </a:bodyPr>
          <a:lstStyle/>
          <a:p>
            <a:r>
              <a:rPr lang="en-US" sz="2400">
                <a:sym typeface="+mn-ea"/>
              </a:rPr>
              <a:t>qiankun.su@jmu.edu.cn</a:t>
            </a:r>
            <a:endParaRPr lang="en-US" sz="240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zh-CN" altLang="en-US"/>
              <a:t>操作系统</a:t>
            </a: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231670" y="4007177"/>
            <a:ext cx="775136" cy="230832"/>
          </a:xfrm>
          <a:prstGeom prst="rect">
            <a:avLst/>
          </a:prstGeom>
        </p:spPr>
        <p:txBody>
          <a:bodyPr wrap="square">
            <a:spAutoFit/>
          </a:bodyPr>
          <a:lstStyle/>
          <a:p>
            <a:r>
              <a:rPr lang="en-US" altLang="zh-CN" sz="100" dirty="0">
                <a:solidFill>
                  <a:prstClr val="white"/>
                </a:solidFill>
                <a:latin typeface="Calibri"/>
                <a:ea typeface="SimSun"/>
              </a:rPr>
              <a:t>PPT</a:t>
            </a:r>
            <a:r>
              <a:rPr lang="zh-CN" altLang="en-US" sz="100" dirty="0">
                <a:solidFill>
                  <a:prstClr val="white"/>
                </a:solidFill>
                <a:latin typeface="Calibri"/>
                <a:ea typeface="SimSun"/>
              </a:rPr>
              <a:t>模板下载：</a:t>
            </a:r>
            <a:r>
              <a:rPr lang="en-US" altLang="zh-CN" sz="100" dirty="0">
                <a:solidFill>
                  <a:prstClr val="white"/>
                </a:solidFill>
                <a:latin typeface="Calibri"/>
                <a:ea typeface="SimSun"/>
              </a:rPr>
              <a:t>www.1ppt.com/moban/          </a:t>
            </a:r>
            <a:r>
              <a:rPr lang="zh-CN" altLang="en-US" sz="100" dirty="0">
                <a:solidFill>
                  <a:prstClr val="white"/>
                </a:solidFill>
                <a:latin typeface="Calibri"/>
                <a:ea typeface="SimSun"/>
              </a:rPr>
              <a:t>行业</a:t>
            </a:r>
            <a:r>
              <a:rPr lang="en-US" altLang="zh-CN" sz="100" dirty="0">
                <a:solidFill>
                  <a:prstClr val="white"/>
                </a:solidFill>
                <a:latin typeface="Calibri"/>
                <a:ea typeface="SimSun"/>
              </a:rPr>
              <a:t>PPT</a:t>
            </a:r>
            <a:r>
              <a:rPr lang="zh-CN" altLang="en-US" sz="100" dirty="0">
                <a:solidFill>
                  <a:prstClr val="white"/>
                </a:solidFill>
                <a:latin typeface="Calibri"/>
                <a:ea typeface="SimSun"/>
              </a:rPr>
              <a:t>模板：</a:t>
            </a:r>
            <a:r>
              <a:rPr lang="en-US" altLang="zh-CN" sz="100" dirty="0">
                <a:solidFill>
                  <a:prstClr val="white"/>
                </a:solidFill>
                <a:latin typeface="Calibri"/>
                <a:ea typeface="SimSun"/>
              </a:rPr>
              <a:t>www.1ppt.com/hangye/ </a:t>
            </a:r>
          </a:p>
          <a:p>
            <a:r>
              <a:rPr lang="zh-CN" altLang="en-US" sz="100" dirty="0">
                <a:solidFill>
                  <a:prstClr val="white"/>
                </a:solidFill>
                <a:latin typeface="Calibri"/>
                <a:ea typeface="SimSun"/>
              </a:rPr>
              <a:t>节日</a:t>
            </a:r>
            <a:r>
              <a:rPr lang="en-US" altLang="zh-CN" sz="100" dirty="0">
                <a:solidFill>
                  <a:prstClr val="white"/>
                </a:solidFill>
                <a:latin typeface="Calibri"/>
                <a:ea typeface="SimSun"/>
              </a:rPr>
              <a:t>PPT</a:t>
            </a:r>
            <a:r>
              <a:rPr lang="zh-CN" altLang="en-US" sz="100" dirty="0">
                <a:solidFill>
                  <a:prstClr val="white"/>
                </a:solidFill>
                <a:latin typeface="Calibri"/>
                <a:ea typeface="SimSun"/>
              </a:rPr>
              <a:t>模板：</a:t>
            </a:r>
            <a:r>
              <a:rPr lang="en-US" altLang="zh-CN" sz="100" dirty="0">
                <a:solidFill>
                  <a:prstClr val="white"/>
                </a:solidFill>
                <a:latin typeface="Calibri"/>
                <a:ea typeface="SimSun"/>
              </a:rPr>
              <a:t>www.1ppt.com/jieri/          PPT</a:t>
            </a:r>
            <a:r>
              <a:rPr lang="zh-CN" altLang="en-US" sz="100" dirty="0">
                <a:solidFill>
                  <a:prstClr val="white"/>
                </a:solidFill>
                <a:latin typeface="Calibri"/>
                <a:ea typeface="SimSun"/>
              </a:rPr>
              <a:t>素材：</a:t>
            </a:r>
            <a:r>
              <a:rPr lang="en-US" altLang="zh-CN" sz="100" dirty="0">
                <a:solidFill>
                  <a:prstClr val="white"/>
                </a:solidFill>
                <a:latin typeface="Calibri"/>
                <a:ea typeface="SimSun"/>
              </a:rPr>
              <a:t>www.1ppt.com/sucai/</a:t>
            </a:r>
          </a:p>
          <a:p>
            <a:r>
              <a:rPr lang="en-US" altLang="zh-CN" sz="100" dirty="0">
                <a:solidFill>
                  <a:prstClr val="white"/>
                </a:solidFill>
                <a:latin typeface="Calibri"/>
                <a:ea typeface="SimSun"/>
              </a:rPr>
              <a:t>PPT</a:t>
            </a:r>
            <a:r>
              <a:rPr lang="zh-CN" altLang="en-US" sz="100" dirty="0">
                <a:solidFill>
                  <a:prstClr val="white"/>
                </a:solidFill>
                <a:latin typeface="Calibri"/>
                <a:ea typeface="SimSun"/>
              </a:rPr>
              <a:t>背景图片：</a:t>
            </a:r>
            <a:r>
              <a:rPr lang="en-US" altLang="zh-CN" sz="100" dirty="0">
                <a:solidFill>
                  <a:prstClr val="white"/>
                </a:solidFill>
                <a:latin typeface="Calibri"/>
                <a:ea typeface="SimSun"/>
              </a:rPr>
              <a:t>www.1ppt.com/beijing/        PPT</a:t>
            </a:r>
            <a:r>
              <a:rPr lang="zh-CN" altLang="en-US" sz="100" dirty="0">
                <a:solidFill>
                  <a:prstClr val="white"/>
                </a:solidFill>
                <a:latin typeface="Calibri"/>
                <a:ea typeface="SimSun"/>
              </a:rPr>
              <a:t>图表：</a:t>
            </a:r>
            <a:r>
              <a:rPr lang="en-US" altLang="zh-CN" sz="100" dirty="0">
                <a:solidFill>
                  <a:prstClr val="white"/>
                </a:solidFill>
                <a:latin typeface="Calibri"/>
                <a:ea typeface="SimSun"/>
              </a:rPr>
              <a:t>www.1ppt.com/tubiao/      </a:t>
            </a:r>
          </a:p>
          <a:p>
            <a:r>
              <a:rPr lang="zh-CN" altLang="en-US" sz="100" dirty="0">
                <a:solidFill>
                  <a:prstClr val="white"/>
                </a:solidFill>
                <a:latin typeface="Calibri"/>
                <a:ea typeface="SimSun"/>
              </a:rPr>
              <a:t>精美</a:t>
            </a:r>
            <a:r>
              <a:rPr lang="en-US" altLang="zh-CN" sz="100" dirty="0">
                <a:solidFill>
                  <a:prstClr val="white"/>
                </a:solidFill>
                <a:latin typeface="Calibri"/>
                <a:ea typeface="SimSun"/>
              </a:rPr>
              <a:t>PPT</a:t>
            </a:r>
            <a:r>
              <a:rPr lang="zh-CN" altLang="en-US" sz="100" dirty="0">
                <a:solidFill>
                  <a:prstClr val="white"/>
                </a:solidFill>
                <a:latin typeface="Calibri"/>
                <a:ea typeface="SimSun"/>
              </a:rPr>
              <a:t>下载：</a:t>
            </a:r>
            <a:r>
              <a:rPr lang="en-US" altLang="zh-CN" sz="100" dirty="0">
                <a:solidFill>
                  <a:prstClr val="white"/>
                </a:solidFill>
                <a:latin typeface="Calibri"/>
                <a:ea typeface="SimSun"/>
              </a:rPr>
              <a:t>www.1ppt.com/xiazai/         PPT</a:t>
            </a:r>
            <a:r>
              <a:rPr lang="zh-CN" altLang="en-US" sz="100" dirty="0">
                <a:solidFill>
                  <a:prstClr val="white"/>
                </a:solidFill>
                <a:latin typeface="Calibri"/>
                <a:ea typeface="SimSun"/>
              </a:rPr>
              <a:t>教程： </a:t>
            </a:r>
            <a:r>
              <a:rPr lang="en-US" altLang="zh-CN" sz="100" dirty="0">
                <a:solidFill>
                  <a:prstClr val="white"/>
                </a:solidFill>
                <a:latin typeface="Calibri"/>
                <a:ea typeface="SimSun"/>
              </a:rPr>
              <a:t>www.1ppt.com/powerpoint/      </a:t>
            </a:r>
          </a:p>
          <a:p>
            <a:r>
              <a:rPr lang="en-US" altLang="zh-CN" sz="100" dirty="0">
                <a:solidFill>
                  <a:prstClr val="white"/>
                </a:solidFill>
                <a:latin typeface="Calibri"/>
                <a:ea typeface="SimSun"/>
              </a:rPr>
              <a:t>PPT</a:t>
            </a:r>
            <a:r>
              <a:rPr lang="zh-CN" altLang="en-US" sz="100" dirty="0">
                <a:solidFill>
                  <a:prstClr val="white"/>
                </a:solidFill>
                <a:latin typeface="Calibri"/>
                <a:ea typeface="SimSun"/>
              </a:rPr>
              <a:t>课件：</a:t>
            </a:r>
            <a:r>
              <a:rPr lang="en-US" altLang="zh-CN" sz="100" dirty="0">
                <a:solidFill>
                  <a:prstClr val="white"/>
                </a:solidFill>
                <a:latin typeface="Calibri"/>
                <a:ea typeface="SimSun"/>
              </a:rPr>
              <a:t>www.1ppt.com/kejian/             </a:t>
            </a:r>
            <a:r>
              <a:rPr lang="zh-CN" altLang="en-US" sz="100" dirty="0">
                <a:solidFill>
                  <a:prstClr val="white"/>
                </a:solidFill>
                <a:latin typeface="Calibri"/>
                <a:ea typeface="SimSun"/>
              </a:rPr>
              <a:t>字体下载：</a:t>
            </a:r>
            <a:r>
              <a:rPr lang="en-US" altLang="zh-CN" sz="100" dirty="0">
                <a:solidFill>
                  <a:prstClr val="white"/>
                </a:solidFill>
                <a:latin typeface="Calibri"/>
                <a:ea typeface="SimSun"/>
              </a:rPr>
              <a:t>www.1ppt.com/ziti/</a:t>
            </a:r>
          </a:p>
          <a:p>
            <a:r>
              <a:rPr lang="zh-CN" altLang="en-US" sz="100" dirty="0">
                <a:solidFill>
                  <a:prstClr val="white"/>
                </a:solidFill>
                <a:latin typeface="Calibri"/>
                <a:ea typeface="SimSun"/>
              </a:rPr>
              <a:t>工作总结</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www.1ppt.com/xiazai/zongjie/ </a:t>
            </a:r>
            <a:r>
              <a:rPr lang="zh-CN" altLang="en-US" sz="100" dirty="0">
                <a:solidFill>
                  <a:prstClr val="white"/>
                </a:solidFill>
                <a:latin typeface="Calibri"/>
                <a:ea typeface="SimSun"/>
              </a:rPr>
              <a:t>工作计划：</a:t>
            </a:r>
            <a:r>
              <a:rPr lang="en-US" altLang="zh-CN" sz="100" dirty="0">
                <a:solidFill>
                  <a:prstClr val="white"/>
                </a:solidFill>
                <a:latin typeface="Calibri"/>
                <a:ea typeface="SimSun"/>
              </a:rPr>
              <a:t>www.1ppt.com/xiazai/jihua/</a:t>
            </a:r>
          </a:p>
          <a:p>
            <a:r>
              <a:rPr lang="zh-CN" altLang="en-US" sz="100" dirty="0">
                <a:solidFill>
                  <a:prstClr val="white"/>
                </a:solidFill>
                <a:latin typeface="Calibri"/>
                <a:ea typeface="SimSun"/>
              </a:rPr>
              <a:t>商务</a:t>
            </a:r>
            <a:r>
              <a:rPr lang="en-US" altLang="zh-CN" sz="100" dirty="0">
                <a:solidFill>
                  <a:prstClr val="white"/>
                </a:solidFill>
                <a:latin typeface="Calibri"/>
                <a:ea typeface="SimSun"/>
              </a:rPr>
              <a:t>PPT</a:t>
            </a:r>
            <a:r>
              <a:rPr lang="zh-CN" altLang="en-US" sz="100" dirty="0">
                <a:solidFill>
                  <a:prstClr val="white"/>
                </a:solidFill>
                <a:latin typeface="Calibri"/>
                <a:ea typeface="SimSun"/>
              </a:rPr>
              <a:t>模板：</a:t>
            </a:r>
            <a:r>
              <a:rPr lang="en-US" altLang="zh-CN" sz="100" dirty="0">
                <a:solidFill>
                  <a:prstClr val="white"/>
                </a:solidFill>
                <a:latin typeface="Calibri"/>
                <a:ea typeface="SimSun"/>
              </a:rPr>
              <a:t>www.1ppt.com/moban/shangwu/  </a:t>
            </a:r>
            <a:r>
              <a:rPr lang="zh-CN" altLang="en-US" sz="100" dirty="0">
                <a:solidFill>
                  <a:prstClr val="white"/>
                </a:solidFill>
                <a:latin typeface="Calibri"/>
                <a:ea typeface="SimSun"/>
              </a:rPr>
              <a:t>个人简历</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www.1ppt.com/xiazai/jianli/  </a:t>
            </a:r>
          </a:p>
          <a:p>
            <a:r>
              <a:rPr lang="zh-CN" altLang="en-US" sz="100" dirty="0">
                <a:solidFill>
                  <a:prstClr val="white"/>
                </a:solidFill>
                <a:latin typeface="Calibri"/>
                <a:ea typeface="SimSun"/>
              </a:rPr>
              <a:t>毕业答辩</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www.1ppt.com/xiazai/dabian/  </a:t>
            </a:r>
            <a:r>
              <a:rPr lang="zh-CN" altLang="en-US" sz="100" dirty="0">
                <a:solidFill>
                  <a:prstClr val="white"/>
                </a:solidFill>
                <a:latin typeface="Calibri"/>
                <a:ea typeface="SimSun"/>
              </a:rPr>
              <a:t>工作汇报</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www.1ppt.com/xiazai/huibao/    </a:t>
            </a:r>
          </a:p>
          <a:p>
            <a:r>
              <a:rPr lang="en-US" altLang="zh-CN" sz="100" dirty="0">
                <a:solidFill>
                  <a:prstClr val="white"/>
                </a:solidFill>
                <a:latin typeface="Calibri"/>
                <a:ea typeface="SimSun"/>
              </a:rPr>
              <a:t> </a:t>
            </a:r>
          </a:p>
        </p:txBody>
      </p:sp>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r>
              <a:rPr lang="zh-CN" altLang="en-US"/>
              <a:t>操作系统</a:t>
            </a: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r>
              <a:rPr lang="zh-CN" altLang="en-US"/>
              <a:t>操作系统</a:t>
            </a: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r>
              <a:rPr lang="zh-CN" altLang="en-US"/>
              <a:t>操作系统</a:t>
            </a: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r>
              <a:rPr lang="zh-CN" altLang="en-US"/>
              <a:t>操作系统</a:t>
            </a: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12" name="Rectangle 11"/>
          <p:cNvSpPr/>
          <p:nvPr userDrawn="1"/>
        </p:nvSpPr>
        <p:spPr>
          <a:xfrm>
            <a:off x="-13970" y="6306820"/>
            <a:ext cx="12213590"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0" y="-1905"/>
            <a:ext cx="12199620" cy="111950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输入标题内容</a:t>
            </a:r>
            <a:endParaRPr lang="zh-CN" altLang="en-US"/>
          </a:p>
        </p:txBody>
      </p:sp>
      <p:sp>
        <p:nvSpPr>
          <p:cNvPr id="3" name="内容占位符 2"/>
          <p:cNvSpPr>
            <a:spLocks noGrp="1"/>
          </p:cNvSpPr>
          <p:nvPr>
            <p:ph idx="1"/>
          </p:nvPr>
        </p:nvSpPr>
        <p:spPr>
          <a:xfrm>
            <a:off x="215900" y="1217295"/>
            <a:ext cx="1177861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a:t>操作系统</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0627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90964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3"/>
          <p:cNvSpPr>
            <a:spLocks noGrp="1"/>
          </p:cNvSpPr>
          <p:nvPr>
            <p:ph type="ftr" sz="quarter" idx="10"/>
          </p:nvPr>
        </p:nvSpPr>
        <p:spPr>
          <a:xfrm>
            <a:off x="520700" y="6356350"/>
            <a:ext cx="11150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rPr>
              <a:t>操作系统</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矩形 1"/>
          <p:cNvSpPr/>
          <p:nvPr userDrawn="1"/>
        </p:nvSpPr>
        <p:spPr>
          <a:xfrm>
            <a:off x="0" y="1150"/>
            <a:ext cx="3720973" cy="685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userDrawn="1"/>
        </p:nvSpPr>
        <p:spPr>
          <a:xfrm>
            <a:off x="5788614" y="1574057"/>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1</a:t>
            </a:r>
            <a:endParaRPr lang="zh-CN" altLang="en-US" sz="3600" dirty="0">
              <a:latin typeface="+mj-lt"/>
              <a:ea typeface="Arial Unicode MS" panose="020B0604020202020204" charset="-122"/>
              <a:cs typeface="Arial Unicode MS" panose="020B0604020202020204" charset="-122"/>
            </a:endParaRPr>
          </a:p>
        </p:txBody>
      </p:sp>
      <p:sp>
        <p:nvSpPr>
          <p:cNvPr id="69" name="圆角矩形 68"/>
          <p:cNvSpPr/>
          <p:nvPr userDrawn="1"/>
        </p:nvSpPr>
        <p:spPr>
          <a:xfrm>
            <a:off x="6669405" y="1574165"/>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71" name="圆角矩形 70"/>
          <p:cNvSpPr/>
          <p:nvPr userDrawn="1"/>
        </p:nvSpPr>
        <p:spPr>
          <a:xfrm>
            <a:off x="5788614" y="2410074"/>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2</a:t>
            </a:r>
            <a:endParaRPr lang="zh-CN" altLang="en-US" sz="3600" dirty="0">
              <a:latin typeface="+mj-lt"/>
              <a:ea typeface="Arial Unicode MS" panose="020B0604020202020204" charset="-122"/>
              <a:cs typeface="Arial Unicode MS" panose="020B0604020202020204" charset="-122"/>
            </a:endParaRPr>
          </a:p>
        </p:txBody>
      </p:sp>
      <p:sp>
        <p:nvSpPr>
          <p:cNvPr id="73" name="圆角矩形 72"/>
          <p:cNvSpPr/>
          <p:nvPr userDrawn="1"/>
        </p:nvSpPr>
        <p:spPr>
          <a:xfrm>
            <a:off x="6645910" y="2409825"/>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75" name="圆角矩形 74"/>
          <p:cNvSpPr/>
          <p:nvPr userDrawn="1"/>
        </p:nvSpPr>
        <p:spPr>
          <a:xfrm>
            <a:off x="5788614" y="3295467"/>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3</a:t>
            </a:r>
            <a:endParaRPr lang="zh-CN" altLang="en-US" sz="3600" dirty="0">
              <a:latin typeface="+mj-lt"/>
              <a:ea typeface="Arial Unicode MS" panose="020B0604020202020204" charset="-122"/>
              <a:cs typeface="Arial Unicode MS" panose="020B0604020202020204" charset="-122"/>
            </a:endParaRPr>
          </a:p>
        </p:txBody>
      </p:sp>
      <p:sp>
        <p:nvSpPr>
          <p:cNvPr id="77" name="圆角矩形 76"/>
          <p:cNvSpPr/>
          <p:nvPr userDrawn="1"/>
        </p:nvSpPr>
        <p:spPr>
          <a:xfrm>
            <a:off x="6669405" y="3295650"/>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79" name="圆角矩形 78"/>
          <p:cNvSpPr/>
          <p:nvPr userDrawn="1"/>
        </p:nvSpPr>
        <p:spPr>
          <a:xfrm>
            <a:off x="5788614" y="4179877"/>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4</a:t>
            </a:r>
            <a:endParaRPr lang="zh-CN" altLang="en-US" sz="3600" dirty="0">
              <a:latin typeface="+mj-lt"/>
              <a:ea typeface="Arial Unicode MS" panose="020B0604020202020204" charset="-122"/>
              <a:cs typeface="Arial Unicode MS" panose="020B0604020202020204" charset="-122"/>
            </a:endParaRPr>
          </a:p>
        </p:txBody>
      </p:sp>
      <p:sp>
        <p:nvSpPr>
          <p:cNvPr id="81" name="圆角矩形 80"/>
          <p:cNvSpPr/>
          <p:nvPr userDrawn="1"/>
        </p:nvSpPr>
        <p:spPr>
          <a:xfrm>
            <a:off x="6669405" y="4179570"/>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83" name="圆角矩形 82"/>
          <p:cNvSpPr/>
          <p:nvPr userDrawn="1"/>
        </p:nvSpPr>
        <p:spPr>
          <a:xfrm>
            <a:off x="5788743" y="5056001"/>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5</a:t>
            </a:r>
            <a:endParaRPr lang="zh-CN" altLang="en-US" sz="3600" dirty="0">
              <a:latin typeface="+mj-lt"/>
              <a:ea typeface="Arial Unicode MS" panose="020B0604020202020204" charset="-122"/>
              <a:cs typeface="Arial Unicode MS" panose="020B0604020202020204" charset="-122"/>
            </a:endParaRPr>
          </a:p>
        </p:txBody>
      </p:sp>
      <p:sp>
        <p:nvSpPr>
          <p:cNvPr id="85" name="圆角矩形 84"/>
          <p:cNvSpPr/>
          <p:nvPr userDrawn="1"/>
        </p:nvSpPr>
        <p:spPr>
          <a:xfrm>
            <a:off x="6669405" y="5055870"/>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87" name="TextBox 86"/>
          <p:cNvSpPr txBox="1"/>
          <p:nvPr userDrawn="1"/>
        </p:nvSpPr>
        <p:spPr>
          <a:xfrm>
            <a:off x="338359" y="2219563"/>
            <a:ext cx="2805024" cy="1351280"/>
          </a:xfrm>
          <a:prstGeom prst="rect">
            <a:avLst/>
          </a:prstGeom>
          <a:noFill/>
        </p:spPr>
        <p:txBody>
          <a:bodyPr wrap="square" lIns="121816" tIns="60906" rIns="121816" bIns="60906">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7" name="文本占位符 3"/>
          <p:cNvSpPr>
            <a:spLocks noGrp="1"/>
          </p:cNvSpPr>
          <p:nvPr>
            <p:ph type="body" sz="half" idx="2"/>
          </p:nvPr>
        </p:nvSpPr>
        <p:spPr>
          <a:xfrm>
            <a:off x="6975475" y="165798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9" name="文本占位符 3"/>
          <p:cNvSpPr>
            <a:spLocks noGrp="1"/>
          </p:cNvSpPr>
          <p:nvPr>
            <p:ph type="body" sz="half" idx="14"/>
          </p:nvPr>
        </p:nvSpPr>
        <p:spPr>
          <a:xfrm>
            <a:off x="6998970" y="334327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 name="文本占位符 3"/>
          <p:cNvSpPr>
            <a:spLocks noGrp="1"/>
          </p:cNvSpPr>
          <p:nvPr>
            <p:ph type="body" sz="half" idx="15"/>
          </p:nvPr>
        </p:nvSpPr>
        <p:spPr>
          <a:xfrm>
            <a:off x="6998970" y="422719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1" name="文本占位符 3"/>
          <p:cNvSpPr>
            <a:spLocks noGrp="1"/>
          </p:cNvSpPr>
          <p:nvPr>
            <p:ph type="body" sz="half" idx="16"/>
          </p:nvPr>
        </p:nvSpPr>
        <p:spPr>
          <a:xfrm>
            <a:off x="6998970" y="510349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2" name="文本占位符 3"/>
          <p:cNvSpPr>
            <a:spLocks noGrp="1"/>
          </p:cNvSpPr>
          <p:nvPr>
            <p:ph type="body" sz="half" idx="17"/>
          </p:nvPr>
        </p:nvSpPr>
        <p:spPr>
          <a:xfrm>
            <a:off x="6975475" y="2480310"/>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Title 2"/>
          <p:cNvSpPr>
            <a:spLocks noGrp="1"/>
          </p:cNvSpPr>
          <p:nvPr>
            <p:ph type="title"/>
          </p:nvPr>
        </p:nvSpPr>
        <p:spPr>
          <a:xfrm>
            <a:off x="314325" y="2878455"/>
            <a:ext cx="6732905" cy="1069975"/>
          </a:xfrm>
        </p:spPr>
        <p:txBody>
          <a:bodyPr/>
          <a:lstStyle>
            <a:lvl1pPr algn="ctr">
              <a:defRPr sz="3800">
                <a:latin typeface="+mn-ea"/>
              </a:defRPr>
            </a:lvl1pPr>
          </a:lstStyle>
          <a:p>
            <a:r>
              <a:rPr lang="en-US"/>
              <a:t>Click to edit Master title style</a:t>
            </a:r>
          </a:p>
        </p:txBody>
      </p:sp>
      <p:pic>
        <p:nvPicPr>
          <p:cNvPr id="5" name="图片 4">
            <a:extLst>
              <a:ext uri="{FF2B5EF4-FFF2-40B4-BE49-F238E27FC236}">
                <a16:creationId xmlns:a16="http://schemas.microsoft.com/office/drawing/2014/main" id="{92DC0437-F649-72D6-7365-2D5C8EFE06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4678" y="1596460"/>
            <a:ext cx="3853119" cy="3853119"/>
          </a:xfrm>
          <a:prstGeom prst="rect">
            <a:avLst/>
          </a:prstGeom>
        </p:spPr>
      </p:pic>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自由: 形状 1"/>
          <p:cNvSpPr/>
          <p:nvPr userDrawn="1"/>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7" name="自由: 形状 2"/>
          <p:cNvSpPr/>
          <p:nvPr userDrawn="1"/>
        </p:nvSpPr>
        <p:spPr>
          <a:xfrm>
            <a:off x="-508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itle 1"/>
          <p:cNvSpPr>
            <a:spLocks noGrp="1"/>
          </p:cNvSpPr>
          <p:nvPr>
            <p:ph type="title"/>
          </p:nvPr>
        </p:nvSpPr>
        <p:spPr>
          <a:xfrm>
            <a:off x="546100" y="3233420"/>
            <a:ext cx="1964055" cy="956310"/>
          </a:xfrm>
        </p:spPr>
        <p:txBody>
          <a:bodyPr/>
          <a:lstStyle>
            <a:lvl1pPr algn="ctr">
              <a:defRPr>
                <a:solidFill>
                  <a:schemeClr val="bg1"/>
                </a:solidFill>
              </a:defRPr>
            </a:lvl1pPr>
          </a:lstStyle>
          <a:p>
            <a:r>
              <a:rPr lang="en-US"/>
              <a:t>Click to edit Master title style</a:t>
            </a:r>
          </a:p>
        </p:txBody>
      </p:sp>
      <p:sp>
        <p:nvSpPr>
          <p:cNvPr id="12" name="文本占位符 2"/>
          <p:cNvSpPr>
            <a:spLocks noGrp="1"/>
          </p:cNvSpPr>
          <p:nvPr>
            <p:ph type="body" idx="1"/>
          </p:nvPr>
        </p:nvSpPr>
        <p:spPr>
          <a:xfrm>
            <a:off x="3881120" y="3232785"/>
            <a:ext cx="8166735" cy="956945"/>
          </a:xfrm>
          <a:prstGeom prst="rect">
            <a:avLst/>
          </a:prstGeom>
        </p:spPr>
        <p:txBody>
          <a:bodyPr/>
          <a:lstStyle>
            <a:lvl1pPr marL="0" indent="0">
              <a:buNone/>
              <a:defRPr kumimoji="0" lang="en-US" sz="4000" b="0" i="0" u="none" strike="noStrike" kern="1200" cap="none" spc="0" normalizeH="0" baseline="0" noProof="1" smtClean="0">
                <a:solidFill>
                  <a:schemeClr val="bg1"/>
                </a:solidFill>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2" name="Rectangle 11"/>
          <p:cNvSpPr/>
          <p:nvPr userDrawn="1"/>
        </p:nvSpPr>
        <p:spPr>
          <a:xfrm>
            <a:off x="635" y="6290945"/>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题内容</a:t>
            </a:r>
            <a:endParaRPr lang="zh-CN" altLang="en-US"/>
          </a:p>
        </p:txBody>
      </p:sp>
      <p:sp>
        <p:nvSpPr>
          <p:cNvPr id="3" name="内容占位符 2"/>
          <p:cNvSpPr>
            <a:spLocks noGrp="1"/>
          </p:cNvSpPr>
          <p:nvPr>
            <p:ph idx="1"/>
          </p:nvPr>
        </p:nvSpPr>
        <p:spPr>
          <a:xfrm>
            <a:off x="215900" y="1217295"/>
            <a:ext cx="528383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a:t>操作系统</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
        <p:nvSpPr>
          <p:cNvPr id="7" name="内容占位符 2"/>
          <p:cNvSpPr>
            <a:spLocks noGrp="1"/>
          </p:cNvSpPr>
          <p:nvPr>
            <p:ph idx="14"/>
          </p:nvPr>
        </p:nvSpPr>
        <p:spPr>
          <a:xfrm>
            <a:off x="5872480" y="1217295"/>
            <a:ext cx="6008370"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12" name="Rectangle 11"/>
          <p:cNvSpPr/>
          <p:nvPr userDrawn="1"/>
        </p:nvSpPr>
        <p:spPr>
          <a:xfrm>
            <a:off x="635" y="6306820"/>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内容</a:t>
            </a:r>
            <a:endParaRPr lang="zh-CN" altLang="en-US"/>
          </a:p>
        </p:txBody>
      </p:sp>
      <p:sp>
        <p:nvSpPr>
          <p:cNvPr id="3" name="内容占位符 2"/>
          <p:cNvSpPr>
            <a:spLocks noGrp="1"/>
          </p:cNvSpPr>
          <p:nvPr>
            <p:ph idx="1"/>
          </p:nvPr>
        </p:nvSpPr>
        <p:spPr>
          <a:xfrm>
            <a:off x="216535" y="1217295"/>
            <a:ext cx="528383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a:t>操作系统</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12" name="Rectangle 11"/>
          <p:cNvSpPr/>
          <p:nvPr userDrawn="1"/>
        </p:nvSpPr>
        <p:spPr>
          <a:xfrm>
            <a:off x="635" y="6306820"/>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内容</a:t>
            </a:r>
            <a:endParaRPr lang="zh-CN" altLang="en-US"/>
          </a:p>
        </p:txBody>
      </p:sp>
      <p:sp>
        <p:nvSpPr>
          <p:cNvPr id="3" name="内容占位符 2"/>
          <p:cNvSpPr>
            <a:spLocks noGrp="1"/>
          </p:cNvSpPr>
          <p:nvPr>
            <p:ph idx="1"/>
          </p:nvPr>
        </p:nvSpPr>
        <p:spPr>
          <a:xfrm>
            <a:off x="216535" y="1217295"/>
            <a:ext cx="848296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a:t>操作系统</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pic>
        <p:nvPicPr>
          <p:cNvPr id="7" name="Picture 6"/>
          <p:cNvPicPr>
            <a:picLocks noChangeAspect="1"/>
          </p:cNvPicPr>
          <p:nvPr userDrawn="1"/>
        </p:nvPicPr>
        <p:blipFill>
          <a:blip r:embed="rId2"/>
          <a:stretch>
            <a:fillRect/>
          </a:stretch>
        </p:blipFill>
        <p:spPr>
          <a:xfrm>
            <a:off x="8934450" y="2171065"/>
            <a:ext cx="29464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12" name="Rectangle 11"/>
          <p:cNvSpPr/>
          <p:nvPr userDrawn="1"/>
        </p:nvSpPr>
        <p:spPr>
          <a:xfrm>
            <a:off x="635" y="6306820"/>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入标题内容</a:t>
            </a:r>
            <a:endParaRPr lang="zh-CN" altLang="en-US"/>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a:t>操作系统</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文件传输</a:t>
            </a:r>
          </a:p>
        </p:txBody>
      </p:sp>
      <p:sp>
        <p:nvSpPr>
          <p:cNvPr id="3" name="Text Placeholder 2"/>
          <p:cNvSpPr>
            <a:spLocks noGrp="1"/>
          </p:cNvSpPr>
          <p:nvPr>
            <p:ph type="body" idx="1"/>
          </p:nvPr>
        </p:nvSpPr>
        <p:spPr/>
        <p:txBody>
          <a:bodyPr/>
          <a:lstStyle/>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两个不同的端口</a:t>
            </a:r>
          </a:p>
        </p:txBody>
      </p:sp>
      <p:sp>
        <p:nvSpPr>
          <p:cNvPr id="3" name="Content Placeholder 2"/>
          <p:cNvSpPr>
            <a:spLocks noGrp="1"/>
          </p:cNvSpPr>
          <p:nvPr>
            <p:ph idx="1"/>
          </p:nvPr>
        </p:nvSpPr>
        <p:spPr/>
        <p:txBody>
          <a:bodyPr/>
          <a:lstStyle/>
          <a:p>
            <a:r>
              <a:rPr lang="en-US">
                <a:sym typeface="+mn-ea"/>
              </a:rPr>
              <a:t>FTP 使用了两个不同的端口号，所以数据连接与控制连接不会发生混乱</a:t>
            </a:r>
            <a:endParaRPr lang="zh-CN" altLang="en-US"/>
          </a:p>
          <a:p>
            <a:r>
              <a:rPr lang="zh-CN" altLang="en-US"/>
              <a:t>端口</a:t>
            </a:r>
            <a:r>
              <a:rPr lang="en-US" altLang="zh-CN"/>
              <a:t>21</a:t>
            </a:r>
            <a:r>
              <a:rPr lang="zh-CN" altLang="en-US"/>
              <a:t>：</a:t>
            </a:r>
          </a:p>
          <a:p>
            <a:pPr lvl="1"/>
            <a:r>
              <a:rPr lang="en-US"/>
              <a:t>当客户进程向服务器进程</a:t>
            </a:r>
            <a:r>
              <a:rPr lang="zh-CN" altLang="en-US"/>
              <a:t>（使用端口</a:t>
            </a:r>
            <a:r>
              <a:rPr lang="en-US" altLang="zh-CN"/>
              <a:t>21</a:t>
            </a:r>
            <a:r>
              <a:rPr lang="zh-CN" altLang="en-US"/>
              <a:t>）</a:t>
            </a:r>
            <a:r>
              <a:rPr lang="en-US"/>
              <a:t>发出建立连接请求时，</a:t>
            </a:r>
            <a:r>
              <a:rPr lang="zh-CN" altLang="en-US"/>
              <a:t>并告知</a:t>
            </a:r>
            <a:r>
              <a:rPr lang="en-US"/>
              <a:t>服务器进程自己的端口号码，用于建立数据传送连接</a:t>
            </a:r>
          </a:p>
          <a:p>
            <a:r>
              <a:rPr lang="zh-CN" altLang="en-US"/>
              <a:t>端口</a:t>
            </a:r>
            <a:r>
              <a:rPr lang="en-US" altLang="zh-CN"/>
              <a:t>20</a:t>
            </a:r>
            <a:r>
              <a:rPr lang="zh-CN" altLang="en-US"/>
              <a:t>：</a:t>
            </a:r>
          </a:p>
          <a:p>
            <a:pPr lvl="1"/>
            <a:r>
              <a:rPr lang="en-US"/>
              <a:t>服务器进程用自己传送数据的熟知端口 (20) 与客户进程所提供的端口号码建立数据传送连接</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FTP</a:t>
            </a:r>
            <a:r>
              <a:rPr lang="zh-CN" altLang="en-US"/>
              <a:t>命令与应答，客户端 </a:t>
            </a:r>
            <a:r>
              <a:rPr lang="en-US" altLang="zh-CN"/>
              <a:t>--&gt; </a:t>
            </a:r>
            <a:r>
              <a:rPr lang="zh-CN" altLang="en-US"/>
              <a:t>服务端</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11</a:t>
            </a:fld>
            <a:endParaRPr lang="zh-CN" altLang="en-US"/>
          </a:p>
        </p:txBody>
      </p:sp>
      <p:pic>
        <p:nvPicPr>
          <p:cNvPr id="8" name="Content Placeholder 7"/>
          <p:cNvPicPr>
            <a:picLocks noGrp="1" noChangeAspect="1"/>
          </p:cNvPicPr>
          <p:nvPr>
            <p:ph idx="1"/>
          </p:nvPr>
        </p:nvPicPr>
        <p:blipFill>
          <a:blip r:embed="rId2"/>
          <a:stretch>
            <a:fillRect/>
          </a:stretch>
        </p:blipFill>
        <p:spPr>
          <a:xfrm>
            <a:off x="1154430" y="1451610"/>
            <a:ext cx="9975215" cy="43776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FTP</a:t>
            </a:r>
            <a:r>
              <a:rPr lang="zh-CN" altLang="en-US"/>
              <a:t>命令与应答，服务端 </a:t>
            </a:r>
            <a:r>
              <a:rPr lang="en-US" altLang="zh-CN"/>
              <a:t>--&gt; </a:t>
            </a:r>
            <a:r>
              <a:rPr lang="zh-CN" altLang="en-US"/>
              <a:t>客户端</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12</a:t>
            </a:fld>
            <a:endParaRPr lang="zh-CN" altLang="en-US"/>
          </a:p>
        </p:txBody>
      </p:sp>
      <p:sp>
        <p:nvSpPr>
          <p:cNvPr id="3" name="Content Placeholder 2"/>
          <p:cNvSpPr>
            <a:spLocks noGrp="1"/>
          </p:cNvSpPr>
          <p:nvPr>
            <p:ph idx="1"/>
          </p:nvPr>
        </p:nvSpPr>
        <p:spPr/>
        <p:txBody>
          <a:bodyPr/>
          <a:lstStyle/>
          <a:p>
            <a:r>
              <a:rPr lang="zh-CN" altLang="en-US"/>
              <a:t>应答都是</a:t>
            </a:r>
            <a:r>
              <a:rPr lang="en-US" altLang="zh-CN"/>
              <a:t>ASCII</a:t>
            </a:r>
            <a:r>
              <a:rPr lang="zh-CN" altLang="en-US"/>
              <a:t>码形式的3位数字</a:t>
            </a:r>
          </a:p>
        </p:txBody>
      </p:sp>
      <p:pic>
        <p:nvPicPr>
          <p:cNvPr id="9" name="Picture 8"/>
          <p:cNvPicPr>
            <a:picLocks noChangeAspect="1"/>
          </p:cNvPicPr>
          <p:nvPr/>
        </p:nvPicPr>
        <p:blipFill>
          <a:blip r:embed="rId2"/>
          <a:stretch>
            <a:fillRect/>
          </a:stretch>
        </p:blipFill>
        <p:spPr>
          <a:xfrm>
            <a:off x="3521710" y="1851660"/>
            <a:ext cx="8359140" cy="4356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ftp</a:t>
            </a:r>
            <a:r>
              <a:rPr lang="zh-CN" altLang="en-US"/>
              <a:t>命令与应答</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13</a:t>
            </a:fld>
            <a:endParaRPr lang="zh-CN" altLang="en-US"/>
          </a:p>
        </p:txBody>
      </p:sp>
      <p:pic>
        <p:nvPicPr>
          <p:cNvPr id="57350" name="Picture 6" descr="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0335" y="1217295"/>
            <a:ext cx="6849110" cy="4959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altLang="zh-CN"/>
              <a:t>FTP</a:t>
            </a:r>
          </a:p>
        </p:txBody>
      </p:sp>
      <p:sp>
        <p:nvSpPr>
          <p:cNvPr id="9" name="Text Placeholder 8"/>
          <p:cNvSpPr>
            <a:spLocks noGrp="1"/>
          </p:cNvSpPr>
          <p:nvPr>
            <p:ph type="body" sz="half" idx="14"/>
          </p:nvPr>
        </p:nvSpPr>
        <p:spPr/>
        <p:txBody>
          <a:bodyPr/>
          <a:lstStyle/>
          <a:p>
            <a:r>
              <a:rPr lang="en-US" altLang="zh-CN"/>
              <a:t>NFS</a:t>
            </a:r>
          </a:p>
        </p:txBody>
      </p:sp>
      <p:sp>
        <p:nvSpPr>
          <p:cNvPr id="10" name="Text Placeholder 9"/>
          <p:cNvSpPr>
            <a:spLocks noGrp="1"/>
          </p:cNvSpPr>
          <p:nvPr>
            <p:ph type="body" sz="half" idx="15"/>
          </p:nvPr>
        </p:nvSpPr>
        <p:spPr/>
        <p:txBody>
          <a:bodyPr/>
          <a:lstStyle/>
          <a:p>
            <a:endParaRPr lang="zh-CN" altLang="en-US"/>
          </a:p>
        </p:txBody>
      </p:sp>
      <p:sp>
        <p:nvSpPr>
          <p:cNvPr id="11" name="Text Placeholder 10"/>
          <p:cNvSpPr>
            <a:spLocks noGrp="1"/>
          </p:cNvSpPr>
          <p:nvPr>
            <p:ph type="body" sz="half" idx="16"/>
          </p:nvPr>
        </p:nvSpPr>
        <p:spPr/>
        <p:txBody>
          <a:bodyPr/>
          <a:lstStyle/>
          <a:p>
            <a:endParaRPr lang="en-US" altLang="zh-CN"/>
          </a:p>
        </p:txBody>
      </p:sp>
      <p:sp>
        <p:nvSpPr>
          <p:cNvPr id="12" name="Text Placeholder 11"/>
          <p:cNvSpPr>
            <a:spLocks noGrp="1"/>
          </p:cNvSpPr>
          <p:nvPr>
            <p:ph type="body" sz="half" idx="17"/>
          </p:nvPr>
        </p:nvSpPr>
        <p:spPr/>
        <p:txBody>
          <a:bodyPr/>
          <a:lstStyle/>
          <a:p>
            <a:r>
              <a:rPr lang="en-US" altLang="zh-CN"/>
              <a:t>TFTP</a:t>
            </a:r>
          </a:p>
        </p:txBody>
      </p:sp>
      <p:sp>
        <p:nvSpPr>
          <p:cNvPr id="88" name="下箭头 87"/>
          <p:cNvSpPr/>
          <p:nvPr/>
        </p:nvSpPr>
        <p:spPr>
          <a:xfrm rot="16200000">
            <a:off x="4868050" y="229332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FTP</a:t>
            </a:r>
            <a:r>
              <a:rPr lang="zh-CN" altLang="en-US"/>
              <a:t>与</a:t>
            </a:r>
            <a:r>
              <a:rPr lang="en-US" altLang="zh-CN"/>
              <a:t>TFTP</a:t>
            </a:r>
            <a:r>
              <a:rPr lang="zh-CN" altLang="en-US"/>
              <a:t>主要区别</a:t>
            </a:r>
          </a:p>
        </p:txBody>
      </p:sp>
      <p:sp>
        <p:nvSpPr>
          <p:cNvPr id="3" name="Content Placeholder 2"/>
          <p:cNvSpPr>
            <a:spLocks noGrp="1"/>
          </p:cNvSpPr>
          <p:nvPr>
            <p:ph idx="1"/>
          </p:nvPr>
        </p:nvSpPr>
        <p:spPr/>
        <p:txBody>
          <a:bodyPr/>
          <a:lstStyle/>
          <a:p>
            <a:r>
              <a:rPr lang="en-US"/>
              <a:t>FTP</a:t>
            </a:r>
          </a:p>
          <a:p>
            <a:pPr lvl="1"/>
            <a:r>
              <a:rPr lang="zh-CN" altLang="en-US"/>
              <a:t>使用可靠传输，</a:t>
            </a:r>
            <a:r>
              <a:rPr lang="en-US" altLang="zh-CN"/>
              <a:t>TCP</a:t>
            </a:r>
            <a:endParaRPr lang="en-US"/>
          </a:p>
          <a:p>
            <a:r>
              <a:rPr lang="en-US"/>
              <a:t>TFTP</a:t>
            </a:r>
          </a:p>
          <a:p>
            <a:pPr lvl="1"/>
            <a:r>
              <a:rPr lang="en-US"/>
              <a:t>UDP</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15</a:t>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简单文件传送协议TFTP  </a:t>
            </a:r>
            <a:br>
              <a:rPr lang="en-US"/>
            </a:br>
            <a:endParaRPr lang="en-US"/>
          </a:p>
        </p:txBody>
      </p:sp>
      <p:sp>
        <p:nvSpPr>
          <p:cNvPr id="3" name="Content Placeholder 2"/>
          <p:cNvSpPr>
            <a:spLocks noGrp="1"/>
          </p:cNvSpPr>
          <p:nvPr>
            <p:ph idx="1"/>
          </p:nvPr>
        </p:nvSpPr>
        <p:spPr/>
        <p:txBody>
          <a:bodyPr/>
          <a:lstStyle/>
          <a:p>
            <a:r>
              <a:rPr lang="en-US"/>
              <a:t>TFTP (Trivial File Transfer Protocol) 是一个很小且易于实现的文件传送协议</a:t>
            </a:r>
          </a:p>
          <a:p>
            <a:pPr lvl="1"/>
            <a:r>
              <a:rPr lang="en-US"/>
              <a:t>TFTP 使用客户服务器方式和使用 UDP 数据报，因此TFTP 需要有自己的差错改正措施。</a:t>
            </a:r>
          </a:p>
          <a:p>
            <a:pPr lvl="1"/>
            <a:r>
              <a:rPr lang="en-US"/>
              <a:t>TFTP 只支持文件传输而不支持交互</a:t>
            </a:r>
          </a:p>
          <a:p>
            <a:pPr lvl="1"/>
            <a:r>
              <a:rPr lang="en-US"/>
              <a:t>TFTP 没有一个庞大的命令集，没有列目录的功能，也不能对用户进行身份鉴别 </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16</a:t>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远程修改网络中的一个文件？</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远程修改文件</a:t>
            </a:r>
          </a:p>
        </p:txBody>
      </p:sp>
      <p:sp>
        <p:nvSpPr>
          <p:cNvPr id="3" name="Content Placeholder 2"/>
          <p:cNvSpPr>
            <a:spLocks noGrp="1"/>
          </p:cNvSpPr>
          <p:nvPr>
            <p:ph idx="1"/>
          </p:nvPr>
        </p:nvSpPr>
        <p:spPr/>
        <p:txBody>
          <a:bodyPr/>
          <a:lstStyle/>
          <a:p>
            <a:r>
              <a:rPr lang="en-US"/>
              <a:t>FTP，TFTP</a:t>
            </a:r>
            <a:r>
              <a:rPr lang="zh-CN" altLang="en-US"/>
              <a:t>：</a:t>
            </a:r>
            <a:r>
              <a:rPr lang="en-US">
                <a:sym typeface="+mn-ea"/>
              </a:rPr>
              <a:t>复制整个文件 </a:t>
            </a:r>
          </a:p>
          <a:p>
            <a:pPr lvl="1"/>
            <a:r>
              <a:rPr lang="en-US"/>
              <a:t>修改文件：获取本地的文件副本  对副本进行修改  将修改后的副本传回原节点</a:t>
            </a:r>
          </a:p>
          <a:p>
            <a:pPr lvl="1"/>
            <a:endParaRPr lang="en-US"/>
          </a:p>
          <a:p>
            <a:pPr lvl="0"/>
            <a:r>
              <a:rPr lang="en-US"/>
              <a:t>联机访问（on-line access）</a:t>
            </a:r>
          </a:p>
          <a:p>
            <a:pPr lvl="1"/>
            <a:r>
              <a:rPr lang="en-US"/>
              <a:t>透明存取：如同对本地文件存取一样</a:t>
            </a:r>
          </a:p>
          <a:p>
            <a:pPr lvl="1"/>
            <a:r>
              <a:rPr lang="en-US"/>
              <a:t>网络文件系统（NFS, Network File System）</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18</a:t>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altLang="zh-CN"/>
              <a:t>FTP</a:t>
            </a:r>
          </a:p>
        </p:txBody>
      </p:sp>
      <p:sp>
        <p:nvSpPr>
          <p:cNvPr id="9" name="Text Placeholder 8"/>
          <p:cNvSpPr>
            <a:spLocks noGrp="1"/>
          </p:cNvSpPr>
          <p:nvPr>
            <p:ph type="body" sz="half" idx="14"/>
          </p:nvPr>
        </p:nvSpPr>
        <p:spPr/>
        <p:txBody>
          <a:bodyPr/>
          <a:lstStyle/>
          <a:p>
            <a:r>
              <a:rPr lang="en-US" altLang="zh-CN"/>
              <a:t>NFS</a:t>
            </a:r>
          </a:p>
        </p:txBody>
      </p:sp>
      <p:sp>
        <p:nvSpPr>
          <p:cNvPr id="10" name="Text Placeholder 9"/>
          <p:cNvSpPr>
            <a:spLocks noGrp="1"/>
          </p:cNvSpPr>
          <p:nvPr>
            <p:ph type="body" sz="half" idx="15"/>
          </p:nvPr>
        </p:nvSpPr>
        <p:spPr/>
        <p:txBody>
          <a:bodyPr/>
          <a:lstStyle/>
          <a:p>
            <a:endParaRPr lang="zh-CN" altLang="en-US"/>
          </a:p>
        </p:txBody>
      </p:sp>
      <p:sp>
        <p:nvSpPr>
          <p:cNvPr id="11" name="Text Placeholder 10"/>
          <p:cNvSpPr>
            <a:spLocks noGrp="1"/>
          </p:cNvSpPr>
          <p:nvPr>
            <p:ph type="body" sz="half" idx="16"/>
          </p:nvPr>
        </p:nvSpPr>
        <p:spPr/>
        <p:txBody>
          <a:bodyPr/>
          <a:lstStyle/>
          <a:p>
            <a:endParaRPr lang="en-US" altLang="zh-CN"/>
          </a:p>
        </p:txBody>
      </p:sp>
      <p:sp>
        <p:nvSpPr>
          <p:cNvPr id="12" name="Text Placeholder 11"/>
          <p:cNvSpPr>
            <a:spLocks noGrp="1"/>
          </p:cNvSpPr>
          <p:nvPr>
            <p:ph type="body" sz="half" idx="17"/>
          </p:nvPr>
        </p:nvSpPr>
        <p:spPr/>
        <p:txBody>
          <a:bodyPr/>
          <a:lstStyle/>
          <a:p>
            <a:r>
              <a:rPr lang="en-US" altLang="zh-CN"/>
              <a:t>TFTP</a:t>
            </a:r>
          </a:p>
        </p:txBody>
      </p:sp>
      <p:sp>
        <p:nvSpPr>
          <p:cNvPr id="88" name="下箭头 87"/>
          <p:cNvSpPr/>
          <p:nvPr/>
        </p:nvSpPr>
        <p:spPr>
          <a:xfrm rot="16200000">
            <a:off x="4883290" y="319312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ym typeface="+mn-ea"/>
              </a:rPr>
              <a:t>FileZilla - The free FTP solution</a:t>
            </a:r>
            <a:endParaRPr lang="en-US"/>
          </a:p>
        </p:txBody>
      </p:sp>
      <p:sp>
        <p:nvSpPr>
          <p:cNvPr id="9" name="Text Placeholder 8"/>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2</a:t>
            </a:fld>
            <a:endParaRPr lang="zh-CN" altLang="en-US"/>
          </a:p>
        </p:txBody>
      </p:sp>
      <p:pic>
        <p:nvPicPr>
          <p:cNvPr id="10" name="Picture 4" descr="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465" y="1220470"/>
            <a:ext cx="6903720" cy="4840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NFS</a:t>
            </a:r>
          </a:p>
        </p:txBody>
      </p:sp>
      <p:sp>
        <p:nvSpPr>
          <p:cNvPr id="3" name="Content Placeholder 2"/>
          <p:cNvSpPr>
            <a:spLocks noGrp="1"/>
          </p:cNvSpPr>
          <p:nvPr>
            <p:ph idx="1"/>
          </p:nvPr>
        </p:nvSpPr>
        <p:spPr/>
        <p:txBody>
          <a:bodyPr/>
          <a:lstStyle/>
          <a:p>
            <a:r>
              <a:rPr lang="en-US"/>
              <a:t>NFS允许应用进程打开一个远</a:t>
            </a:r>
            <a:r>
              <a:rPr lang="zh-CN" altLang="en-US"/>
              <a:t>程</a:t>
            </a:r>
            <a:r>
              <a:rPr lang="en-US"/>
              <a:t>文件，并能在该文件的某一个特定的位置上开始读写数据</a:t>
            </a:r>
          </a:p>
          <a:p>
            <a:r>
              <a:rPr lang="en-US"/>
              <a:t>NFS 可使用户只复制一个大文件中的一个很小的片段，而不需要复制整个大文件</a:t>
            </a:r>
          </a:p>
          <a:p>
            <a:r>
              <a:rPr lang="en-US"/>
              <a:t>NFS 在网络上传送的只是少量的修改数据 </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20</a:t>
            </a:fld>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在网络中复制文件，容易吗？</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复制文件的复杂性</a:t>
            </a:r>
          </a:p>
        </p:txBody>
      </p:sp>
      <p:sp>
        <p:nvSpPr>
          <p:cNvPr id="3" name="Content Placeholder 2"/>
          <p:cNvSpPr>
            <a:spLocks noGrp="1"/>
          </p:cNvSpPr>
          <p:nvPr>
            <p:ph idx="1"/>
          </p:nvPr>
        </p:nvSpPr>
        <p:spPr/>
        <p:txBody>
          <a:bodyPr/>
          <a:lstStyle/>
          <a:p>
            <a:r>
              <a:rPr lang="en-US"/>
              <a:t>计算机存储数据的格式不同</a:t>
            </a:r>
          </a:p>
          <a:p>
            <a:r>
              <a:rPr lang="en-US"/>
              <a:t>文件的目录结构和文件命名的规定不同</a:t>
            </a:r>
          </a:p>
          <a:p>
            <a:r>
              <a:rPr lang="en-US"/>
              <a:t>对于相同的文件存取功能，操作系统使用的命令不同</a:t>
            </a:r>
          </a:p>
          <a:p>
            <a:r>
              <a:rPr lang="en-US"/>
              <a:t>访问控制方法不同</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4</a:t>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altLang="zh-CN"/>
              <a:t>FTP</a:t>
            </a:r>
          </a:p>
        </p:txBody>
      </p:sp>
      <p:sp>
        <p:nvSpPr>
          <p:cNvPr id="9" name="Text Placeholder 8"/>
          <p:cNvSpPr>
            <a:spLocks noGrp="1"/>
          </p:cNvSpPr>
          <p:nvPr>
            <p:ph type="body" sz="half" idx="14"/>
          </p:nvPr>
        </p:nvSpPr>
        <p:spPr/>
        <p:txBody>
          <a:bodyPr/>
          <a:lstStyle/>
          <a:p>
            <a:r>
              <a:rPr lang="en-US" altLang="zh-CN"/>
              <a:t>NFS</a:t>
            </a:r>
          </a:p>
        </p:txBody>
      </p:sp>
      <p:sp>
        <p:nvSpPr>
          <p:cNvPr id="10" name="Text Placeholder 9"/>
          <p:cNvSpPr>
            <a:spLocks noGrp="1"/>
          </p:cNvSpPr>
          <p:nvPr>
            <p:ph type="body" sz="half" idx="15"/>
          </p:nvPr>
        </p:nvSpPr>
        <p:spPr/>
        <p:txBody>
          <a:bodyPr/>
          <a:lstStyle/>
          <a:p>
            <a:endParaRPr lang="zh-CN" altLang="en-US"/>
          </a:p>
        </p:txBody>
      </p:sp>
      <p:sp>
        <p:nvSpPr>
          <p:cNvPr id="11" name="Text Placeholder 10"/>
          <p:cNvSpPr>
            <a:spLocks noGrp="1"/>
          </p:cNvSpPr>
          <p:nvPr>
            <p:ph type="body" sz="half" idx="16"/>
          </p:nvPr>
        </p:nvSpPr>
        <p:spPr/>
        <p:txBody>
          <a:bodyPr/>
          <a:lstStyle/>
          <a:p>
            <a:endParaRPr lang="en-US" altLang="zh-CN"/>
          </a:p>
        </p:txBody>
      </p:sp>
      <p:sp>
        <p:nvSpPr>
          <p:cNvPr id="12" name="Text Placeholder 11"/>
          <p:cNvSpPr>
            <a:spLocks noGrp="1"/>
          </p:cNvSpPr>
          <p:nvPr>
            <p:ph type="body" sz="half" idx="17"/>
          </p:nvPr>
        </p:nvSpPr>
        <p:spPr/>
        <p:txBody>
          <a:bodyPr/>
          <a:lstStyle/>
          <a:p>
            <a:r>
              <a:rPr lang="en-US" altLang="zh-CN"/>
              <a:t>TFTP</a:t>
            </a:r>
          </a:p>
        </p:txBody>
      </p:sp>
      <p:sp>
        <p:nvSpPr>
          <p:cNvPr id="88" name="下箭头 87"/>
          <p:cNvSpPr/>
          <p:nvPr/>
        </p:nvSpPr>
        <p:spPr>
          <a:xfrm rot="16200000">
            <a:off x="4868050" y="147100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ea typeface="黑体" pitchFamily="2" charset="-122"/>
                <a:sym typeface="+mn-ea"/>
              </a:rPr>
              <a:t>FTP (File Transfer Protocol)</a:t>
            </a:r>
            <a:endParaRPr lang="en-US"/>
          </a:p>
        </p:txBody>
      </p:sp>
      <p:sp>
        <p:nvSpPr>
          <p:cNvPr id="3" name="Content Placeholder 2"/>
          <p:cNvSpPr>
            <a:spLocks noGrp="1"/>
          </p:cNvSpPr>
          <p:nvPr>
            <p:ph idx="1"/>
          </p:nvPr>
        </p:nvSpPr>
        <p:spPr/>
        <p:txBody>
          <a:bodyPr/>
          <a:lstStyle/>
          <a:p>
            <a:r>
              <a:rPr lang="en-US"/>
              <a:t>FTP 的主要功能是减少或消除在不同操作系统下处理文件的不兼容性</a:t>
            </a:r>
          </a:p>
          <a:p>
            <a:endParaRPr lang="en-US"/>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6</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sym typeface="+mn-ea"/>
              </a:rPr>
              <a:t>FTP 采用客户服务器方式</a:t>
            </a:r>
            <a:endParaRPr lang="en-US"/>
          </a:p>
        </p:txBody>
      </p:sp>
      <p:sp>
        <p:nvSpPr>
          <p:cNvPr id="3" name="Content Placeholder 2"/>
          <p:cNvSpPr>
            <a:spLocks noGrp="1"/>
          </p:cNvSpPr>
          <p:nvPr>
            <p:ph idx="1"/>
          </p:nvPr>
        </p:nvSpPr>
        <p:spPr/>
        <p:txBody>
          <a:bodyPr/>
          <a:lstStyle/>
          <a:p>
            <a:r>
              <a:rPr sz="2800">
                <a:sym typeface="+mn-ea"/>
              </a:rPr>
              <a:t>FTP 的服务器进程由两大部分组成：</a:t>
            </a:r>
          </a:p>
          <a:p>
            <a:pPr lvl="1"/>
            <a:r>
              <a:rPr sz="2400">
                <a:sym typeface="+mn-ea"/>
              </a:rPr>
              <a:t>一个主进程，负责接受新的请求</a:t>
            </a:r>
          </a:p>
          <a:p>
            <a:pPr lvl="1"/>
            <a:r>
              <a:rPr sz="2400">
                <a:sym typeface="+mn-ea"/>
              </a:rPr>
              <a:t>另外有若干个从属进程，负责处理单个请求</a:t>
            </a:r>
          </a:p>
          <a:p>
            <a:pPr lvl="0"/>
            <a:endParaRPr sz="2800">
              <a:sym typeface="+mn-ea"/>
            </a:endParaRPr>
          </a:p>
          <a:p>
            <a:pPr lvl="0"/>
            <a:r>
              <a:rPr lang="zh-CN" sz="2800">
                <a:sym typeface="+mn-ea"/>
              </a:rPr>
              <a:t>控制 和 数据</a:t>
            </a:r>
            <a:endParaRPr sz="2800">
              <a:sym typeface="+mn-ea"/>
            </a:endParaRPr>
          </a:p>
          <a:p>
            <a:endParaRPr lang="en-US"/>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主进程工作步骤</a:t>
            </a:r>
          </a:p>
        </p:txBody>
      </p:sp>
      <p:sp>
        <p:nvSpPr>
          <p:cNvPr id="3" name="Content Placeholder 2"/>
          <p:cNvSpPr>
            <a:spLocks noGrp="1"/>
          </p:cNvSpPr>
          <p:nvPr>
            <p:ph idx="1"/>
          </p:nvPr>
        </p:nvSpPr>
        <p:spPr/>
        <p:txBody>
          <a:bodyPr/>
          <a:lstStyle/>
          <a:p>
            <a:r>
              <a:rPr lang="en-US"/>
              <a:t>打开熟知端口（端口号为21），使客户进程能够连接上</a:t>
            </a:r>
          </a:p>
          <a:p>
            <a:r>
              <a:rPr lang="en-US"/>
              <a:t>等待客户进程发出连接请求</a:t>
            </a:r>
          </a:p>
          <a:p>
            <a:r>
              <a:rPr lang="en-US"/>
              <a:t>启动从属进程来处理客户进程发来的请求</a:t>
            </a:r>
          </a:p>
          <a:p>
            <a:r>
              <a:rPr lang="en-US"/>
              <a:t>回到等待状态，继续接受其他客户进程发来的请求</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FTP客户端和服务端建立两个连接</a:t>
            </a:r>
            <a:endParaRPr lang="en-US"/>
          </a:p>
        </p:txBody>
      </p:sp>
      <p:sp>
        <p:nvSpPr>
          <p:cNvPr id="3" name="Content Placeholder 2"/>
          <p:cNvSpPr>
            <a:spLocks noGrp="1"/>
          </p:cNvSpPr>
          <p:nvPr>
            <p:ph idx="1"/>
          </p:nvPr>
        </p:nvSpPr>
        <p:spPr/>
        <p:txBody>
          <a:bodyPr/>
          <a:lstStyle/>
          <a:p>
            <a:r>
              <a:rPr lang="en-US"/>
              <a:t>控制连接</a:t>
            </a:r>
          </a:p>
          <a:p>
            <a:pPr lvl="1"/>
            <a:r>
              <a:rPr lang="en-US"/>
              <a:t>在整个会话期间一直保持打开，</a:t>
            </a:r>
            <a:r>
              <a:rPr lang="en-US">
                <a:sym typeface="+mn-ea"/>
              </a:rPr>
              <a:t>通过控制连接</a:t>
            </a:r>
            <a:r>
              <a:rPr lang="zh-CN" altLang="en-US">
                <a:sym typeface="+mn-ea"/>
              </a:rPr>
              <a:t>将</a:t>
            </a:r>
            <a:r>
              <a:rPr lang="en-US"/>
              <a:t>传送请求发送给服务器端</a:t>
            </a:r>
          </a:p>
          <a:p>
            <a:pPr lvl="0"/>
            <a:r>
              <a:rPr lang="en-US"/>
              <a:t>数据连接</a:t>
            </a:r>
            <a:r>
              <a:rPr lang="zh-CN" altLang="en-US"/>
              <a:t>：</a:t>
            </a:r>
            <a:r>
              <a:rPr lang="en-US"/>
              <a:t>实际用于传输文件</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a:t>操作系统</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9</a:t>
            </a:fld>
            <a:endParaRPr lang="zh-CN" altLang="en-US"/>
          </a:p>
        </p:txBody>
      </p:sp>
      <p:sp>
        <p:nvSpPr>
          <p:cNvPr id="8" name="Rectangle 82"/>
          <p:cNvSpPr>
            <a:spLocks noChangeArrowheads="1"/>
          </p:cNvSpPr>
          <p:nvPr/>
        </p:nvSpPr>
        <p:spPr bwMode="auto">
          <a:xfrm>
            <a:off x="8202959" y="3909778"/>
            <a:ext cx="1640681" cy="1760538"/>
          </a:xfrm>
          <a:prstGeom prst="rect">
            <a:avLst/>
          </a:prstGeom>
          <a:solidFill>
            <a:srgbClr val="FFFF99"/>
          </a:solidFill>
          <a:ln w="9525" algn="ctr">
            <a:solidFill>
              <a:schemeClr val="folHlink"/>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solidFill>
                <a:schemeClr val="tx1"/>
              </a:solidFill>
            </a:endParaRPr>
          </a:p>
        </p:txBody>
      </p:sp>
      <p:sp>
        <p:nvSpPr>
          <p:cNvPr id="9" name="Oval 83"/>
          <p:cNvSpPr>
            <a:spLocks noChangeArrowheads="1"/>
          </p:cNvSpPr>
          <p:nvPr/>
        </p:nvSpPr>
        <p:spPr bwMode="auto">
          <a:xfrm>
            <a:off x="8294107" y="4093929"/>
            <a:ext cx="1367235" cy="557213"/>
          </a:xfrm>
          <a:prstGeom prst="ellipse">
            <a:avLst/>
          </a:prstGeom>
          <a:solidFill>
            <a:srgbClr val="FFCCCC"/>
          </a:solidFill>
          <a:ln w="9525" algn="ctr">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a:solidFill>
                  <a:schemeClr val="tx1"/>
                </a:solidFill>
                <a:latin typeface="Arial" panose="020B0604020202090204" pitchFamily="34" charset="0"/>
                <a:ea typeface="黑体" pitchFamily="2" charset="-122"/>
              </a:rPr>
              <a:t>控制进程</a:t>
            </a:r>
          </a:p>
        </p:txBody>
      </p:sp>
      <p:grpSp>
        <p:nvGrpSpPr>
          <p:cNvPr id="10" name="Group 84"/>
          <p:cNvGrpSpPr/>
          <p:nvPr/>
        </p:nvGrpSpPr>
        <p:grpSpPr bwMode="auto">
          <a:xfrm>
            <a:off x="1549084" y="3352566"/>
            <a:ext cx="820341" cy="1204912"/>
            <a:chOff x="480" y="1395"/>
            <a:chExt cx="511" cy="728"/>
          </a:xfrm>
        </p:grpSpPr>
        <p:grpSp>
          <p:nvGrpSpPr>
            <p:cNvPr id="11" name="Group 85"/>
            <p:cNvGrpSpPr/>
            <p:nvPr/>
          </p:nvGrpSpPr>
          <p:grpSpPr bwMode="auto">
            <a:xfrm>
              <a:off x="717" y="1446"/>
              <a:ext cx="274" cy="237"/>
              <a:chOff x="717" y="1446"/>
              <a:chExt cx="274" cy="237"/>
            </a:xfrm>
          </p:grpSpPr>
          <p:sp>
            <p:nvSpPr>
              <p:cNvPr id="12" name="Arc 86"/>
              <p:cNvSpPr/>
              <p:nvPr/>
            </p:nvSpPr>
            <p:spPr bwMode="auto">
              <a:xfrm>
                <a:off x="930" y="1618"/>
                <a:ext cx="58" cy="39"/>
              </a:xfrm>
              <a:custGeom>
                <a:avLst/>
                <a:gdLst>
                  <a:gd name="T0" fmla="*/ 0 w 38273"/>
                  <a:gd name="T1" fmla="*/ 0 h 35142"/>
                  <a:gd name="T2" fmla="*/ 0 w 38273"/>
                  <a:gd name="T3" fmla="*/ 0 h 35142"/>
                  <a:gd name="T4" fmla="*/ 0 w 38273"/>
                  <a:gd name="T5" fmla="*/ 0 h 35142"/>
                  <a:gd name="T6" fmla="*/ 0 60000 65536"/>
                  <a:gd name="T7" fmla="*/ 0 60000 65536"/>
                  <a:gd name="T8" fmla="*/ 0 60000 65536"/>
                </a:gdLst>
                <a:ahLst/>
                <a:cxnLst>
                  <a:cxn ang="T6">
                    <a:pos x="T0" y="T1"/>
                  </a:cxn>
                  <a:cxn ang="T7">
                    <a:pos x="T2" y="T3"/>
                  </a:cxn>
                  <a:cxn ang="T8">
                    <a:pos x="T4" y="T5"/>
                  </a:cxn>
                </a:cxnLst>
                <a:rect l="0" t="0" r="r" b="b"/>
                <a:pathLst>
                  <a:path w="38273" h="35142" fill="none" extrusionOk="0">
                    <a:moveTo>
                      <a:pt x="-1" y="7867"/>
                    </a:moveTo>
                    <a:cubicBezTo>
                      <a:pt x="4103" y="2886"/>
                      <a:pt x="10218" y="-1"/>
                      <a:pt x="16673" y="0"/>
                    </a:cubicBezTo>
                    <a:cubicBezTo>
                      <a:pt x="28602" y="0"/>
                      <a:pt x="38273" y="9670"/>
                      <a:pt x="38273" y="21600"/>
                    </a:cubicBezTo>
                    <a:cubicBezTo>
                      <a:pt x="38273" y="26526"/>
                      <a:pt x="36589" y="31304"/>
                      <a:pt x="33500" y="35141"/>
                    </a:cubicBezTo>
                  </a:path>
                  <a:path w="38273" h="35142" stroke="0" extrusionOk="0">
                    <a:moveTo>
                      <a:pt x="-1" y="7867"/>
                    </a:moveTo>
                    <a:cubicBezTo>
                      <a:pt x="4103" y="2886"/>
                      <a:pt x="10218" y="-1"/>
                      <a:pt x="16673" y="0"/>
                    </a:cubicBezTo>
                    <a:cubicBezTo>
                      <a:pt x="28602" y="0"/>
                      <a:pt x="38273" y="9670"/>
                      <a:pt x="38273" y="21600"/>
                    </a:cubicBezTo>
                    <a:cubicBezTo>
                      <a:pt x="38273" y="26526"/>
                      <a:pt x="36589" y="31304"/>
                      <a:pt x="33500" y="35141"/>
                    </a:cubicBezTo>
                    <a:lnTo>
                      <a:pt x="16673" y="21600"/>
                    </a:lnTo>
                    <a:lnTo>
                      <a:pt x="-1" y="7867"/>
                    </a:lnTo>
                    <a:close/>
                  </a:path>
                </a:pathLst>
              </a:custGeom>
              <a:noFill/>
              <a:ln w="4763">
                <a:solidFill>
                  <a:srgbClr val="494936"/>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13" name="Arc 87"/>
              <p:cNvSpPr/>
              <p:nvPr/>
            </p:nvSpPr>
            <p:spPr bwMode="auto">
              <a:xfrm>
                <a:off x="929" y="1618"/>
                <a:ext cx="55" cy="36"/>
              </a:xfrm>
              <a:custGeom>
                <a:avLst/>
                <a:gdLst>
                  <a:gd name="T0" fmla="*/ 0 w 38146"/>
                  <a:gd name="T1" fmla="*/ 0 h 34928"/>
                  <a:gd name="T2" fmla="*/ 0 w 38146"/>
                  <a:gd name="T3" fmla="*/ 0 h 34928"/>
                  <a:gd name="T4" fmla="*/ 0 w 38146"/>
                  <a:gd name="T5" fmla="*/ 0 h 34928"/>
                  <a:gd name="T6" fmla="*/ 0 60000 65536"/>
                  <a:gd name="T7" fmla="*/ 0 60000 65536"/>
                  <a:gd name="T8" fmla="*/ 0 60000 65536"/>
                </a:gdLst>
                <a:ahLst/>
                <a:cxnLst>
                  <a:cxn ang="T6">
                    <a:pos x="T0" y="T1"/>
                  </a:cxn>
                  <a:cxn ang="T7">
                    <a:pos x="T2" y="T3"/>
                  </a:cxn>
                  <a:cxn ang="T8">
                    <a:pos x="T4" y="T5"/>
                  </a:cxn>
                </a:cxnLst>
                <a:rect l="0" t="0" r="r" b="b"/>
                <a:pathLst>
                  <a:path w="38146" h="34928" fill="none" extrusionOk="0">
                    <a:moveTo>
                      <a:pt x="0" y="7715"/>
                    </a:moveTo>
                    <a:cubicBezTo>
                      <a:pt x="4104" y="2824"/>
                      <a:pt x="10161" y="-1"/>
                      <a:pt x="16546" y="0"/>
                    </a:cubicBezTo>
                    <a:cubicBezTo>
                      <a:pt x="28475" y="0"/>
                      <a:pt x="38146" y="9670"/>
                      <a:pt x="38146" y="21600"/>
                    </a:cubicBezTo>
                    <a:cubicBezTo>
                      <a:pt x="38146" y="26432"/>
                      <a:pt x="36525" y="31125"/>
                      <a:pt x="33543" y="34927"/>
                    </a:cubicBezTo>
                  </a:path>
                  <a:path w="38146" h="34928" stroke="0" extrusionOk="0">
                    <a:moveTo>
                      <a:pt x="0" y="7715"/>
                    </a:moveTo>
                    <a:cubicBezTo>
                      <a:pt x="4104" y="2824"/>
                      <a:pt x="10161" y="-1"/>
                      <a:pt x="16546" y="0"/>
                    </a:cubicBezTo>
                    <a:cubicBezTo>
                      <a:pt x="28475" y="0"/>
                      <a:pt x="38146" y="9670"/>
                      <a:pt x="38146" y="21600"/>
                    </a:cubicBezTo>
                    <a:cubicBezTo>
                      <a:pt x="38146" y="26432"/>
                      <a:pt x="36525" y="31125"/>
                      <a:pt x="33543" y="34927"/>
                    </a:cubicBezTo>
                    <a:lnTo>
                      <a:pt x="16546" y="21600"/>
                    </a:lnTo>
                    <a:lnTo>
                      <a:pt x="0" y="7715"/>
                    </a:lnTo>
                    <a:close/>
                  </a:path>
                </a:pathLst>
              </a:custGeom>
              <a:noFill/>
              <a:ln w="4763">
                <a:solidFill>
                  <a:srgbClr val="DBDBCE"/>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14" name="Freeform 88"/>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6">
                    <a:moveTo>
                      <a:pt x="0" y="26"/>
                    </a:moveTo>
                    <a:lnTo>
                      <a:pt x="25" y="0"/>
                    </a:lnTo>
                    <a:lnTo>
                      <a:pt x="205" y="0"/>
                    </a:lnTo>
                    <a:lnTo>
                      <a:pt x="180"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5" name="Freeform 89"/>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6">
                    <a:moveTo>
                      <a:pt x="0" y="26"/>
                    </a:moveTo>
                    <a:lnTo>
                      <a:pt x="25" y="0"/>
                    </a:lnTo>
                    <a:lnTo>
                      <a:pt x="205" y="0"/>
                    </a:lnTo>
                    <a:lnTo>
                      <a:pt x="180" y="26"/>
                    </a:lnTo>
                    <a:lnTo>
                      <a:pt x="0" y="26"/>
                    </a:lnTo>
                    <a:close/>
                  </a:path>
                </a:pathLst>
              </a:custGeom>
              <a:solidFill>
                <a:srgbClr val="C9C9B6"/>
              </a:solidFill>
              <a:ln w="4763">
                <a:solidFill>
                  <a:srgbClr val="494936"/>
                </a:solidFill>
                <a:prstDash val="solid"/>
                <a:round/>
              </a:ln>
            </p:spPr>
            <p:txBody>
              <a:bodyPr/>
              <a:lstStyle/>
              <a:p>
                <a:endParaRPr lang="zh-CN" altLang="en-US">
                  <a:solidFill>
                    <a:schemeClr val="tx1"/>
                  </a:solidFill>
                </a:endParaRPr>
              </a:p>
            </p:txBody>
          </p:sp>
          <p:sp>
            <p:nvSpPr>
              <p:cNvPr id="16" name="Rectangle 90"/>
              <p:cNvSpPr>
                <a:spLocks noChangeArrowheads="1"/>
              </p:cNvSpPr>
              <p:nvPr/>
            </p:nvSpPr>
            <p:spPr bwMode="auto">
              <a:xfrm>
                <a:off x="751" y="1617"/>
                <a:ext cx="180"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chemeClr val="tx1"/>
                  </a:solidFill>
                </a:endParaRPr>
              </a:p>
            </p:txBody>
          </p:sp>
          <p:sp>
            <p:nvSpPr>
              <p:cNvPr id="17" name="Rectangle 91"/>
              <p:cNvSpPr>
                <a:spLocks noChangeArrowheads="1"/>
              </p:cNvSpPr>
              <p:nvPr/>
            </p:nvSpPr>
            <p:spPr bwMode="auto">
              <a:xfrm>
                <a:off x="752" y="1618"/>
                <a:ext cx="178" cy="29"/>
              </a:xfrm>
              <a:prstGeom prst="rect">
                <a:avLst/>
              </a:prstGeom>
              <a:solidFill>
                <a:srgbClr val="B7B79D"/>
              </a:solidFill>
              <a:ln w="4763">
                <a:solidFill>
                  <a:srgbClr val="494936"/>
                </a:solidFill>
                <a:miter lim="800000"/>
              </a:ln>
            </p:spPr>
            <p:txBody>
              <a:bodyPr/>
              <a:lstStyle/>
              <a:p>
                <a:pPr eaLnBrk="1" hangingPunct="1"/>
                <a:endParaRPr lang="zh-CN" altLang="en-US">
                  <a:solidFill>
                    <a:schemeClr val="tx1"/>
                  </a:solidFill>
                </a:endParaRPr>
              </a:p>
            </p:txBody>
          </p:sp>
          <p:sp>
            <p:nvSpPr>
              <p:cNvPr id="18" name="Freeform 92"/>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57">
                    <a:moveTo>
                      <a:pt x="0" y="57"/>
                    </a:moveTo>
                    <a:lnTo>
                      <a:pt x="25" y="35"/>
                    </a:lnTo>
                    <a:lnTo>
                      <a:pt x="25" y="0"/>
                    </a:lnTo>
                    <a:lnTo>
                      <a:pt x="0" y="26"/>
                    </a:lnTo>
                    <a:lnTo>
                      <a:pt x="0" y="57"/>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 name="Freeform 93"/>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57">
                    <a:moveTo>
                      <a:pt x="0" y="57"/>
                    </a:moveTo>
                    <a:lnTo>
                      <a:pt x="25" y="35"/>
                    </a:lnTo>
                    <a:lnTo>
                      <a:pt x="25" y="0"/>
                    </a:lnTo>
                    <a:lnTo>
                      <a:pt x="0" y="26"/>
                    </a:lnTo>
                    <a:lnTo>
                      <a:pt x="0" y="57"/>
                    </a:lnTo>
                    <a:close/>
                  </a:path>
                </a:pathLst>
              </a:custGeom>
              <a:solidFill>
                <a:srgbClr val="7A7A5A"/>
              </a:solidFill>
              <a:ln w="4763">
                <a:solidFill>
                  <a:srgbClr val="494936"/>
                </a:solidFill>
                <a:prstDash val="solid"/>
                <a:round/>
              </a:ln>
            </p:spPr>
            <p:txBody>
              <a:bodyPr/>
              <a:lstStyle/>
              <a:p>
                <a:endParaRPr lang="zh-CN" altLang="en-US">
                  <a:solidFill>
                    <a:schemeClr val="tx1"/>
                  </a:solidFill>
                </a:endParaRPr>
              </a:p>
            </p:txBody>
          </p:sp>
          <p:sp>
            <p:nvSpPr>
              <p:cNvPr id="20" name="Freeform 94"/>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9">
                    <a:moveTo>
                      <a:pt x="0" y="19"/>
                    </a:moveTo>
                    <a:lnTo>
                      <a:pt x="19" y="0"/>
                    </a:lnTo>
                    <a:lnTo>
                      <a:pt x="196" y="0"/>
                    </a:lnTo>
                    <a:lnTo>
                      <a:pt x="177"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 name="Freeform 95"/>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9">
                    <a:moveTo>
                      <a:pt x="0" y="19"/>
                    </a:moveTo>
                    <a:lnTo>
                      <a:pt x="19" y="0"/>
                    </a:lnTo>
                    <a:lnTo>
                      <a:pt x="196" y="0"/>
                    </a:lnTo>
                    <a:lnTo>
                      <a:pt x="177" y="19"/>
                    </a:lnTo>
                    <a:lnTo>
                      <a:pt x="0" y="19"/>
                    </a:lnTo>
                    <a:close/>
                  </a:path>
                </a:pathLst>
              </a:custGeom>
              <a:solidFill>
                <a:srgbClr val="000000"/>
              </a:solidFill>
              <a:ln w="4763">
                <a:solidFill>
                  <a:srgbClr val="000000"/>
                </a:solidFill>
                <a:prstDash val="solid"/>
                <a:round/>
              </a:ln>
            </p:spPr>
            <p:txBody>
              <a:bodyPr/>
              <a:lstStyle/>
              <a:p>
                <a:endParaRPr lang="zh-CN" altLang="en-US">
                  <a:solidFill>
                    <a:schemeClr val="tx1"/>
                  </a:solidFill>
                </a:endParaRPr>
              </a:p>
            </p:txBody>
          </p:sp>
          <p:sp>
            <p:nvSpPr>
              <p:cNvPr id="22" name="Freeform 96"/>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 h="19">
                    <a:moveTo>
                      <a:pt x="0" y="19"/>
                    </a:moveTo>
                    <a:lnTo>
                      <a:pt x="19" y="0"/>
                    </a:lnTo>
                    <a:lnTo>
                      <a:pt x="202" y="0"/>
                    </a:lnTo>
                    <a:lnTo>
                      <a:pt x="180" y="19"/>
                    </a:lnTo>
                    <a:lnTo>
                      <a:pt x="0" y="19"/>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 name="Freeform 97"/>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 h="19">
                    <a:moveTo>
                      <a:pt x="0" y="19"/>
                    </a:moveTo>
                    <a:lnTo>
                      <a:pt x="19" y="0"/>
                    </a:lnTo>
                    <a:lnTo>
                      <a:pt x="202" y="0"/>
                    </a:lnTo>
                    <a:lnTo>
                      <a:pt x="180" y="19"/>
                    </a:lnTo>
                    <a:lnTo>
                      <a:pt x="0" y="19"/>
                    </a:lnTo>
                    <a:close/>
                  </a:path>
                </a:pathLst>
              </a:custGeom>
              <a:solidFill>
                <a:srgbClr val="C9C9B6"/>
              </a:solidFill>
              <a:ln w="4763">
                <a:solidFill>
                  <a:srgbClr val="494936"/>
                </a:solidFill>
                <a:prstDash val="solid"/>
                <a:round/>
              </a:ln>
            </p:spPr>
            <p:txBody>
              <a:bodyPr/>
              <a:lstStyle/>
              <a:p>
                <a:endParaRPr lang="zh-CN" altLang="en-US">
                  <a:solidFill>
                    <a:schemeClr val="tx1"/>
                  </a:solidFill>
                </a:endParaRPr>
              </a:p>
            </p:txBody>
          </p:sp>
          <p:sp>
            <p:nvSpPr>
              <p:cNvPr id="24" name="Rectangle 98"/>
              <p:cNvSpPr>
                <a:spLocks noChangeArrowheads="1"/>
              </p:cNvSpPr>
              <p:nvPr/>
            </p:nvSpPr>
            <p:spPr bwMode="auto">
              <a:xfrm>
                <a:off x="752" y="1466"/>
                <a:ext cx="181" cy="140"/>
              </a:xfrm>
              <a:prstGeom prst="rect">
                <a:avLst/>
              </a:prstGeom>
              <a:solidFill>
                <a:srgbClr val="B7B79D"/>
              </a:solidFill>
              <a:ln w="4763">
                <a:solidFill>
                  <a:srgbClr val="494936"/>
                </a:solidFill>
                <a:miter lim="800000"/>
              </a:ln>
            </p:spPr>
            <p:txBody>
              <a:bodyPr/>
              <a:lstStyle/>
              <a:p>
                <a:pPr eaLnBrk="1" hangingPunct="1"/>
                <a:endParaRPr lang="zh-CN" altLang="en-US">
                  <a:solidFill>
                    <a:schemeClr val="tx1"/>
                  </a:solidFill>
                </a:endParaRPr>
              </a:p>
            </p:txBody>
          </p:sp>
          <p:sp>
            <p:nvSpPr>
              <p:cNvPr id="25" name="Rectangle 99"/>
              <p:cNvSpPr>
                <a:spLocks noChangeArrowheads="1"/>
              </p:cNvSpPr>
              <p:nvPr/>
            </p:nvSpPr>
            <p:spPr bwMode="auto">
              <a:xfrm>
                <a:off x="768" y="1485"/>
                <a:ext cx="149" cy="108"/>
              </a:xfrm>
              <a:prstGeom prst="rect">
                <a:avLst/>
              </a:prstGeom>
              <a:solidFill>
                <a:srgbClr val="FFFFFF"/>
              </a:solidFill>
              <a:ln w="4763">
                <a:solidFill>
                  <a:srgbClr val="494936"/>
                </a:solidFill>
                <a:miter lim="800000"/>
              </a:ln>
            </p:spPr>
            <p:txBody>
              <a:bodyPr/>
              <a:lstStyle/>
              <a:p>
                <a:pPr eaLnBrk="1" hangingPunct="1"/>
                <a:endParaRPr lang="zh-CN" altLang="en-US">
                  <a:solidFill>
                    <a:schemeClr val="tx1"/>
                  </a:solidFill>
                </a:endParaRPr>
              </a:p>
            </p:txBody>
          </p:sp>
          <p:sp>
            <p:nvSpPr>
              <p:cNvPr id="26" name="Freeform 100"/>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1">
                    <a:moveTo>
                      <a:pt x="0" y="161"/>
                    </a:moveTo>
                    <a:lnTo>
                      <a:pt x="22" y="142"/>
                    </a:lnTo>
                    <a:lnTo>
                      <a:pt x="22" y="0"/>
                    </a:lnTo>
                    <a:lnTo>
                      <a:pt x="0" y="19"/>
                    </a:lnTo>
                    <a:lnTo>
                      <a:pt x="0" y="161"/>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7" name="Freeform 101"/>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1">
                    <a:moveTo>
                      <a:pt x="0" y="161"/>
                    </a:moveTo>
                    <a:lnTo>
                      <a:pt x="22" y="142"/>
                    </a:lnTo>
                    <a:lnTo>
                      <a:pt x="22" y="0"/>
                    </a:lnTo>
                    <a:lnTo>
                      <a:pt x="0" y="19"/>
                    </a:lnTo>
                    <a:lnTo>
                      <a:pt x="0" y="161"/>
                    </a:lnTo>
                    <a:close/>
                  </a:path>
                </a:pathLst>
              </a:custGeom>
              <a:solidFill>
                <a:srgbClr val="7A7A5A"/>
              </a:solidFill>
              <a:ln w="4763">
                <a:solidFill>
                  <a:srgbClr val="494936"/>
                </a:solidFill>
                <a:prstDash val="solid"/>
                <a:round/>
              </a:ln>
            </p:spPr>
            <p:txBody>
              <a:bodyPr/>
              <a:lstStyle/>
              <a:p>
                <a:endParaRPr lang="zh-CN" altLang="en-US">
                  <a:solidFill>
                    <a:schemeClr val="tx1"/>
                  </a:solidFill>
                </a:endParaRPr>
              </a:p>
            </p:txBody>
          </p:sp>
          <p:sp>
            <p:nvSpPr>
              <p:cNvPr id="28" name="Freeform 102"/>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5">
                    <a:moveTo>
                      <a:pt x="0" y="35"/>
                    </a:moveTo>
                    <a:lnTo>
                      <a:pt x="28" y="0"/>
                    </a:lnTo>
                    <a:lnTo>
                      <a:pt x="223" y="0"/>
                    </a:lnTo>
                    <a:lnTo>
                      <a:pt x="195" y="35"/>
                    </a:lnTo>
                    <a:lnTo>
                      <a:pt x="0" y="35"/>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9" name="Freeform 103"/>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5">
                    <a:moveTo>
                      <a:pt x="0" y="35"/>
                    </a:moveTo>
                    <a:lnTo>
                      <a:pt x="28" y="0"/>
                    </a:lnTo>
                    <a:lnTo>
                      <a:pt x="223" y="0"/>
                    </a:lnTo>
                    <a:lnTo>
                      <a:pt x="195" y="35"/>
                    </a:lnTo>
                    <a:lnTo>
                      <a:pt x="0" y="35"/>
                    </a:lnTo>
                    <a:close/>
                  </a:path>
                </a:pathLst>
              </a:custGeom>
              <a:solidFill>
                <a:srgbClr val="C9C9B6"/>
              </a:solidFill>
              <a:ln w="4763">
                <a:solidFill>
                  <a:srgbClr val="494936"/>
                </a:solidFill>
                <a:prstDash val="solid"/>
                <a:round/>
              </a:ln>
            </p:spPr>
            <p:txBody>
              <a:bodyPr/>
              <a:lstStyle/>
              <a:p>
                <a:endParaRPr lang="zh-CN" altLang="en-US">
                  <a:solidFill>
                    <a:schemeClr val="tx1"/>
                  </a:solidFill>
                </a:endParaRPr>
              </a:p>
            </p:txBody>
          </p:sp>
          <p:sp>
            <p:nvSpPr>
              <p:cNvPr id="30" name="Freeform 104"/>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1">
                    <a:moveTo>
                      <a:pt x="0" y="41"/>
                    </a:moveTo>
                    <a:lnTo>
                      <a:pt x="28" y="13"/>
                    </a:lnTo>
                    <a:lnTo>
                      <a:pt x="28" y="0"/>
                    </a:lnTo>
                    <a:lnTo>
                      <a:pt x="0" y="35"/>
                    </a:lnTo>
                    <a:lnTo>
                      <a:pt x="0" y="41"/>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1" name="Freeform 105"/>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1">
                    <a:moveTo>
                      <a:pt x="0" y="41"/>
                    </a:moveTo>
                    <a:lnTo>
                      <a:pt x="28" y="13"/>
                    </a:lnTo>
                    <a:lnTo>
                      <a:pt x="28" y="0"/>
                    </a:lnTo>
                    <a:lnTo>
                      <a:pt x="0" y="35"/>
                    </a:lnTo>
                    <a:lnTo>
                      <a:pt x="0" y="41"/>
                    </a:lnTo>
                    <a:close/>
                  </a:path>
                </a:pathLst>
              </a:custGeom>
              <a:solidFill>
                <a:srgbClr val="7A7A5A"/>
              </a:solidFill>
              <a:ln w="4763">
                <a:solidFill>
                  <a:srgbClr val="494936"/>
                </a:solidFill>
                <a:prstDash val="solid"/>
                <a:round/>
              </a:ln>
            </p:spPr>
            <p:txBody>
              <a:bodyPr/>
              <a:lstStyle/>
              <a:p>
                <a:endParaRPr lang="zh-CN" altLang="en-US">
                  <a:solidFill>
                    <a:schemeClr val="tx1"/>
                  </a:solidFill>
                </a:endParaRPr>
              </a:p>
            </p:txBody>
          </p:sp>
          <p:sp>
            <p:nvSpPr>
              <p:cNvPr id="32" name="Rectangle 106"/>
              <p:cNvSpPr>
                <a:spLocks noChangeArrowheads="1"/>
              </p:cNvSpPr>
              <p:nvPr/>
            </p:nvSpPr>
            <p:spPr bwMode="auto">
              <a:xfrm>
                <a:off x="717" y="1677"/>
                <a:ext cx="19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chemeClr val="tx1"/>
                  </a:solidFill>
                </a:endParaRPr>
              </a:p>
            </p:txBody>
          </p:sp>
          <p:sp>
            <p:nvSpPr>
              <p:cNvPr id="33" name="Rectangle 107"/>
              <p:cNvSpPr>
                <a:spLocks noChangeArrowheads="1"/>
              </p:cNvSpPr>
              <p:nvPr/>
            </p:nvSpPr>
            <p:spPr bwMode="auto">
              <a:xfrm>
                <a:off x="718" y="1678"/>
                <a:ext cx="193" cy="4"/>
              </a:xfrm>
              <a:prstGeom prst="rect">
                <a:avLst/>
              </a:prstGeom>
              <a:solidFill>
                <a:srgbClr val="B7B79D"/>
              </a:solidFill>
              <a:ln w="4763">
                <a:solidFill>
                  <a:srgbClr val="494936"/>
                </a:solidFill>
                <a:miter lim="800000"/>
              </a:ln>
            </p:spPr>
            <p:txBody>
              <a:bodyPr/>
              <a:lstStyle/>
              <a:p>
                <a:pPr eaLnBrk="1" hangingPunct="1"/>
                <a:endParaRPr lang="zh-CN" altLang="en-US">
                  <a:solidFill>
                    <a:schemeClr val="tx1"/>
                  </a:solidFill>
                </a:endParaRPr>
              </a:p>
            </p:txBody>
          </p:sp>
          <p:sp>
            <p:nvSpPr>
              <p:cNvPr id="34" name="Freeform 108"/>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3">
                    <a:moveTo>
                      <a:pt x="0" y="23"/>
                    </a:moveTo>
                    <a:lnTo>
                      <a:pt x="13" y="0"/>
                    </a:lnTo>
                    <a:lnTo>
                      <a:pt x="38" y="0"/>
                    </a:lnTo>
                    <a:lnTo>
                      <a:pt x="25"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5" name="Freeform 109"/>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3">
                    <a:moveTo>
                      <a:pt x="0" y="23"/>
                    </a:moveTo>
                    <a:lnTo>
                      <a:pt x="13" y="0"/>
                    </a:lnTo>
                    <a:lnTo>
                      <a:pt x="38" y="0"/>
                    </a:lnTo>
                    <a:lnTo>
                      <a:pt x="25" y="23"/>
                    </a:lnTo>
                    <a:lnTo>
                      <a:pt x="0" y="23"/>
                    </a:lnTo>
                    <a:close/>
                  </a:path>
                </a:pathLst>
              </a:custGeom>
              <a:solidFill>
                <a:srgbClr val="C9C9B6"/>
              </a:solidFill>
              <a:ln w="4763">
                <a:solidFill>
                  <a:srgbClr val="494936"/>
                </a:solidFill>
                <a:prstDash val="solid"/>
                <a:round/>
              </a:ln>
            </p:spPr>
            <p:txBody>
              <a:bodyPr/>
              <a:lstStyle/>
              <a:p>
                <a:endParaRPr lang="zh-CN" altLang="en-US">
                  <a:solidFill>
                    <a:schemeClr val="tx1"/>
                  </a:solidFill>
                </a:endParaRPr>
              </a:p>
            </p:txBody>
          </p:sp>
          <p:sp>
            <p:nvSpPr>
              <p:cNvPr id="36" name="Freeform 110"/>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9">
                    <a:moveTo>
                      <a:pt x="0" y="29"/>
                    </a:moveTo>
                    <a:lnTo>
                      <a:pt x="13" y="16"/>
                    </a:lnTo>
                    <a:lnTo>
                      <a:pt x="13" y="0"/>
                    </a:lnTo>
                    <a:lnTo>
                      <a:pt x="0" y="23"/>
                    </a:lnTo>
                    <a:lnTo>
                      <a:pt x="0" y="2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7" name="Freeform 111"/>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9">
                    <a:moveTo>
                      <a:pt x="0" y="29"/>
                    </a:moveTo>
                    <a:lnTo>
                      <a:pt x="13" y="16"/>
                    </a:lnTo>
                    <a:lnTo>
                      <a:pt x="13" y="0"/>
                    </a:lnTo>
                    <a:lnTo>
                      <a:pt x="0" y="23"/>
                    </a:lnTo>
                    <a:lnTo>
                      <a:pt x="0" y="29"/>
                    </a:lnTo>
                    <a:close/>
                  </a:path>
                </a:pathLst>
              </a:custGeom>
              <a:solidFill>
                <a:srgbClr val="7A7A5A"/>
              </a:solidFill>
              <a:ln w="4763">
                <a:solidFill>
                  <a:srgbClr val="494936"/>
                </a:solidFill>
                <a:prstDash val="solid"/>
                <a:round/>
              </a:ln>
            </p:spPr>
            <p:txBody>
              <a:bodyPr/>
              <a:lstStyle/>
              <a:p>
                <a:endParaRPr lang="zh-CN" altLang="en-US">
                  <a:solidFill>
                    <a:schemeClr val="tx1"/>
                  </a:solidFill>
                </a:endParaRPr>
              </a:p>
            </p:txBody>
          </p:sp>
          <p:sp>
            <p:nvSpPr>
              <p:cNvPr id="38" name="Rectangle 112"/>
              <p:cNvSpPr>
                <a:spLocks noChangeArrowheads="1"/>
              </p:cNvSpPr>
              <p:nvPr/>
            </p:nvSpPr>
            <p:spPr bwMode="auto">
              <a:xfrm>
                <a:off x="950" y="1674"/>
                <a:ext cx="28"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chemeClr val="tx1"/>
                  </a:solidFill>
                </a:endParaRPr>
              </a:p>
            </p:txBody>
          </p:sp>
          <p:sp>
            <p:nvSpPr>
              <p:cNvPr id="39" name="Rectangle 113"/>
              <p:cNvSpPr>
                <a:spLocks noChangeArrowheads="1"/>
              </p:cNvSpPr>
              <p:nvPr/>
            </p:nvSpPr>
            <p:spPr bwMode="auto">
              <a:xfrm>
                <a:off x="951" y="1675"/>
                <a:ext cx="26" cy="4"/>
              </a:xfrm>
              <a:prstGeom prst="rect">
                <a:avLst/>
              </a:prstGeom>
              <a:solidFill>
                <a:srgbClr val="B7B79D"/>
              </a:solidFill>
              <a:ln w="4763">
                <a:solidFill>
                  <a:srgbClr val="494936"/>
                </a:solidFill>
                <a:miter lim="800000"/>
              </a:ln>
            </p:spPr>
            <p:txBody>
              <a:bodyPr/>
              <a:lstStyle/>
              <a:p>
                <a:pPr eaLnBrk="1" hangingPunct="1"/>
                <a:endParaRPr lang="zh-CN" altLang="en-US">
                  <a:solidFill>
                    <a:schemeClr val="tx1"/>
                  </a:solidFill>
                </a:endParaRPr>
              </a:p>
            </p:txBody>
          </p:sp>
        </p:grpSp>
        <p:sp>
          <p:nvSpPr>
            <p:cNvPr id="40" name="Freeform 114"/>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41" name="Freeform 115"/>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w="4763">
              <a:solidFill>
                <a:srgbClr val="000000"/>
              </a:solidFill>
              <a:prstDash val="solid"/>
              <a:round/>
            </a:ln>
          </p:spPr>
          <p:txBody>
            <a:bodyPr/>
            <a:lstStyle/>
            <a:p>
              <a:endParaRPr lang="zh-CN" altLang="en-US">
                <a:solidFill>
                  <a:schemeClr val="tx1"/>
                </a:solidFill>
              </a:endParaRPr>
            </a:p>
          </p:txBody>
        </p:sp>
        <p:sp>
          <p:nvSpPr>
            <p:cNvPr id="42" name="Freeform 116"/>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43" name="Freeform 117"/>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w="4763">
              <a:solidFill>
                <a:srgbClr val="000000"/>
              </a:solidFill>
              <a:prstDash val="solid"/>
              <a:round/>
            </a:ln>
          </p:spPr>
          <p:txBody>
            <a:bodyPr/>
            <a:lstStyle/>
            <a:p>
              <a:endParaRPr lang="zh-CN" altLang="en-US">
                <a:solidFill>
                  <a:schemeClr val="tx1"/>
                </a:solidFill>
              </a:endParaRPr>
            </a:p>
          </p:txBody>
        </p:sp>
        <p:sp>
          <p:nvSpPr>
            <p:cNvPr id="44" name="Freeform 118"/>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45" name="Freeform 119"/>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w="4763">
              <a:solidFill>
                <a:srgbClr val="000000"/>
              </a:solidFill>
              <a:prstDash val="solid"/>
              <a:round/>
            </a:ln>
          </p:spPr>
          <p:txBody>
            <a:bodyPr/>
            <a:lstStyle/>
            <a:p>
              <a:endParaRPr lang="zh-CN" altLang="en-US">
                <a:solidFill>
                  <a:schemeClr val="tx1"/>
                </a:solidFill>
              </a:endParaRPr>
            </a:p>
          </p:txBody>
        </p:sp>
        <p:sp>
          <p:nvSpPr>
            <p:cNvPr id="46" name="Freeform 120"/>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47" name="Freeform 121"/>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w="4763">
              <a:solidFill>
                <a:srgbClr val="000000"/>
              </a:solidFill>
              <a:prstDash val="solid"/>
              <a:round/>
            </a:ln>
          </p:spPr>
          <p:txBody>
            <a:bodyPr/>
            <a:lstStyle/>
            <a:p>
              <a:endParaRPr lang="zh-CN" altLang="en-US">
                <a:solidFill>
                  <a:schemeClr val="tx1"/>
                </a:solidFill>
              </a:endParaRPr>
            </a:p>
          </p:txBody>
        </p:sp>
        <p:sp>
          <p:nvSpPr>
            <p:cNvPr id="48" name="Freeform 122"/>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49" name="Freeform 123"/>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w="4763">
              <a:solidFill>
                <a:srgbClr val="000000"/>
              </a:solidFill>
              <a:prstDash val="solid"/>
              <a:round/>
            </a:ln>
          </p:spPr>
          <p:txBody>
            <a:bodyPr/>
            <a:lstStyle/>
            <a:p>
              <a:endParaRPr lang="zh-CN" altLang="en-US">
                <a:solidFill>
                  <a:schemeClr val="tx1"/>
                </a:solidFill>
              </a:endParaRPr>
            </a:p>
          </p:txBody>
        </p:sp>
        <p:sp>
          <p:nvSpPr>
            <p:cNvPr id="50" name="Freeform 124"/>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51" name="Freeform 125"/>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w="4763">
              <a:solidFill>
                <a:srgbClr val="000000"/>
              </a:solidFill>
              <a:prstDash val="solid"/>
              <a:round/>
            </a:ln>
          </p:spPr>
          <p:txBody>
            <a:bodyPr/>
            <a:lstStyle/>
            <a:p>
              <a:endParaRPr lang="zh-CN" altLang="en-US">
                <a:solidFill>
                  <a:schemeClr val="tx1"/>
                </a:solidFill>
              </a:endParaRPr>
            </a:p>
          </p:txBody>
        </p:sp>
        <p:sp>
          <p:nvSpPr>
            <p:cNvPr id="52" name="Freeform 126"/>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53" name="Freeform 127"/>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w="4763">
              <a:solidFill>
                <a:srgbClr val="000000"/>
              </a:solidFill>
              <a:prstDash val="solid"/>
              <a:round/>
            </a:ln>
          </p:spPr>
          <p:txBody>
            <a:bodyPr/>
            <a:lstStyle/>
            <a:p>
              <a:endParaRPr lang="zh-CN" altLang="en-US">
                <a:solidFill>
                  <a:schemeClr val="tx1"/>
                </a:solidFill>
              </a:endParaRPr>
            </a:p>
          </p:txBody>
        </p:sp>
        <p:sp>
          <p:nvSpPr>
            <p:cNvPr id="54" name="Freeform 128"/>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55" name="Freeform 129"/>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w="4763">
              <a:solidFill>
                <a:srgbClr val="000000"/>
              </a:solidFill>
              <a:prstDash val="solid"/>
              <a:round/>
            </a:ln>
          </p:spPr>
          <p:txBody>
            <a:bodyPr/>
            <a:lstStyle/>
            <a:p>
              <a:endParaRPr lang="zh-CN" altLang="en-US">
                <a:solidFill>
                  <a:schemeClr val="tx1"/>
                </a:solidFill>
              </a:endParaRPr>
            </a:p>
          </p:txBody>
        </p:sp>
        <p:sp>
          <p:nvSpPr>
            <p:cNvPr id="56" name="Freeform 130"/>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8 w 111"/>
                <a:gd name="T19" fmla="*/ 92 h 149"/>
                <a:gd name="T20" fmla="*/ 95 w 111"/>
                <a:gd name="T21" fmla="*/ 105 h 149"/>
                <a:gd name="T22" fmla="*/ 92 w 111"/>
                <a:gd name="T23" fmla="*/ 114 h 149"/>
                <a:gd name="T24" fmla="*/ 86 w 111"/>
                <a:gd name="T25" fmla="*/ 117 h 149"/>
                <a:gd name="T26" fmla="*/ 76 w 111"/>
                <a:gd name="T27" fmla="*/ 117 h 149"/>
                <a:gd name="T28" fmla="*/ 63 w 111"/>
                <a:gd name="T29" fmla="*/ 127 h 149"/>
                <a:gd name="T30" fmla="*/ 51 w 111"/>
                <a:gd name="T31" fmla="*/ 149 h 149"/>
                <a:gd name="T32" fmla="*/ 0 w 111"/>
                <a:gd name="T33" fmla="*/ 105 h 149"/>
                <a:gd name="T34" fmla="*/ 26 w 111"/>
                <a:gd name="T35" fmla="*/ 0 h 149"/>
                <a:gd name="T36" fmla="*/ 101 w 111"/>
                <a:gd name="T37" fmla="*/ 13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57" name="Freeform 131"/>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5 w 111"/>
                <a:gd name="T19" fmla="*/ 105 h 149"/>
                <a:gd name="T20" fmla="*/ 92 w 111"/>
                <a:gd name="T21" fmla="*/ 114 h 149"/>
                <a:gd name="T22" fmla="*/ 86 w 111"/>
                <a:gd name="T23" fmla="*/ 117 h 149"/>
                <a:gd name="T24" fmla="*/ 76 w 111"/>
                <a:gd name="T25" fmla="*/ 117 h 149"/>
                <a:gd name="T26" fmla="*/ 63 w 111"/>
                <a:gd name="T27" fmla="*/ 127 h 149"/>
                <a:gd name="T28" fmla="*/ 51 w 111"/>
                <a:gd name="T29" fmla="*/ 149 h 149"/>
                <a:gd name="T30" fmla="*/ 0 w 111"/>
                <a:gd name="T31" fmla="*/ 105 h 149"/>
                <a:gd name="T32" fmla="*/ 26 w 111"/>
                <a:gd name="T33" fmla="*/ 0 h 149"/>
                <a:gd name="T34" fmla="*/ 101 w 111"/>
                <a:gd name="T35" fmla="*/ 13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w="4763">
              <a:solidFill>
                <a:srgbClr val="000000"/>
              </a:solidFill>
              <a:prstDash val="solid"/>
              <a:round/>
            </a:ln>
          </p:spPr>
          <p:txBody>
            <a:bodyPr/>
            <a:lstStyle/>
            <a:p>
              <a:endParaRPr lang="zh-CN" altLang="en-US">
                <a:solidFill>
                  <a:schemeClr val="tx1"/>
                </a:solidFill>
              </a:endParaRPr>
            </a:p>
          </p:txBody>
        </p:sp>
        <p:sp>
          <p:nvSpPr>
            <p:cNvPr id="58" name="Freeform 132"/>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rgbClr val="8F5B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59" name="Freeform 133"/>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chemeClr val="tx1"/>
            </a:solidFill>
            <a:ln w="4763">
              <a:solidFill>
                <a:srgbClr val="000000"/>
              </a:solidFill>
              <a:prstDash val="solid"/>
              <a:round/>
            </a:ln>
          </p:spPr>
          <p:txBody>
            <a:bodyPr/>
            <a:lstStyle/>
            <a:p>
              <a:endParaRPr lang="zh-CN" altLang="en-US">
                <a:solidFill>
                  <a:schemeClr val="tx1"/>
                </a:solidFill>
              </a:endParaRPr>
            </a:p>
          </p:txBody>
        </p:sp>
        <p:sp>
          <p:nvSpPr>
            <p:cNvPr id="60" name="Freeform 134"/>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61" name="Freeform 135"/>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w="4763">
              <a:solidFill>
                <a:srgbClr val="000000"/>
              </a:solidFill>
              <a:prstDash val="solid"/>
              <a:round/>
            </a:ln>
          </p:spPr>
          <p:txBody>
            <a:bodyPr/>
            <a:lstStyle/>
            <a:p>
              <a:endParaRPr lang="zh-CN" altLang="en-US">
                <a:solidFill>
                  <a:schemeClr val="tx1"/>
                </a:solidFill>
              </a:endParaRPr>
            </a:p>
          </p:txBody>
        </p:sp>
        <p:sp>
          <p:nvSpPr>
            <p:cNvPr id="62" name="Freeform 136"/>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63" name="Freeform 137"/>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w="4763">
              <a:solidFill>
                <a:srgbClr val="000000"/>
              </a:solidFill>
              <a:prstDash val="solid"/>
              <a:round/>
            </a:ln>
          </p:spPr>
          <p:txBody>
            <a:bodyPr/>
            <a:lstStyle/>
            <a:p>
              <a:endParaRPr lang="zh-CN" altLang="en-US">
                <a:solidFill>
                  <a:schemeClr val="tx1"/>
                </a:solidFill>
              </a:endParaRPr>
            </a:p>
          </p:txBody>
        </p:sp>
      </p:grpSp>
      <p:sp>
        <p:nvSpPr>
          <p:cNvPr id="64" name="Rectangle 138"/>
          <p:cNvSpPr>
            <a:spLocks noChangeArrowheads="1"/>
          </p:cNvSpPr>
          <p:nvPr/>
        </p:nvSpPr>
        <p:spPr bwMode="auto">
          <a:xfrm>
            <a:off x="2825170" y="3260492"/>
            <a:ext cx="1640681" cy="2409825"/>
          </a:xfrm>
          <a:prstGeom prst="rect">
            <a:avLst/>
          </a:prstGeom>
          <a:solidFill>
            <a:srgbClr val="FFFF99"/>
          </a:solidFill>
          <a:ln w="9525">
            <a:solidFill>
              <a:schemeClr val="folHlink"/>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solidFill>
                <a:schemeClr val="tx1"/>
              </a:solidFill>
            </a:endParaRPr>
          </a:p>
        </p:txBody>
      </p:sp>
      <p:sp>
        <p:nvSpPr>
          <p:cNvPr id="65" name="Line 139"/>
          <p:cNvSpPr>
            <a:spLocks noChangeShapeType="1"/>
          </p:cNvSpPr>
          <p:nvPr/>
        </p:nvSpPr>
        <p:spPr bwMode="auto">
          <a:xfrm>
            <a:off x="2278276" y="3631966"/>
            <a:ext cx="638043"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66" name="Text Box 140"/>
          <p:cNvSpPr txBox="1">
            <a:spLocks noChangeArrowheads="1"/>
          </p:cNvSpPr>
          <p:nvPr/>
        </p:nvSpPr>
        <p:spPr bwMode="auto">
          <a:xfrm>
            <a:off x="2797653" y="5681428"/>
            <a:ext cx="175704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SimSun" pitchFamily="2" charset="-122"/>
              </a:defRPr>
            </a:lvl1pPr>
            <a:lvl2pPr marL="742950" indent="-285750">
              <a:defRPr sz="3600">
                <a:solidFill>
                  <a:schemeClr val="tx1"/>
                </a:solidFill>
                <a:latin typeface="Tahoma" panose="020B0604030504040204" pitchFamily="34" charset="0"/>
                <a:ea typeface="SimSun" pitchFamily="2" charset="-122"/>
              </a:defRPr>
            </a:lvl2pPr>
            <a:lvl3pPr marL="1143000" indent="-228600">
              <a:defRPr sz="3600">
                <a:solidFill>
                  <a:schemeClr val="tx1"/>
                </a:solidFill>
                <a:latin typeface="Tahoma" panose="020B0604030504040204" pitchFamily="34" charset="0"/>
                <a:ea typeface="SimSun" pitchFamily="2" charset="-122"/>
              </a:defRPr>
            </a:lvl3pPr>
            <a:lvl4pPr marL="1600200" indent="-228600">
              <a:defRPr sz="3600">
                <a:solidFill>
                  <a:schemeClr val="tx1"/>
                </a:solidFill>
                <a:latin typeface="Tahoma" panose="020B0604030504040204" pitchFamily="34" charset="0"/>
                <a:ea typeface="SimSun" pitchFamily="2" charset="-122"/>
              </a:defRPr>
            </a:lvl4pPr>
            <a:lvl5pPr marL="2057400" indent="-228600">
              <a:defRPr sz="3600">
                <a:solidFill>
                  <a:schemeClr val="tx1"/>
                </a:solidFill>
                <a:latin typeface="Tahoma" panose="020B0604030504040204" pitchFamily="34" charset="0"/>
                <a:ea typeface="SimSun"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9pPr>
          </a:lstStyle>
          <a:p>
            <a:pPr eaLnBrk="1" hangingPunct="1"/>
            <a:r>
              <a:rPr kumimoji="1" lang="en-US" altLang="zh-CN" sz="2400">
                <a:solidFill>
                  <a:schemeClr val="tx1"/>
                </a:solidFill>
                <a:latin typeface="Arial" panose="020B0604020202090204" pitchFamily="34" charset="0"/>
                <a:ea typeface="黑体" pitchFamily="2" charset="-122"/>
              </a:rPr>
              <a:t>FTP </a:t>
            </a:r>
            <a:r>
              <a:rPr kumimoji="1" lang="zh-CN" altLang="en-US" sz="2400">
                <a:solidFill>
                  <a:schemeClr val="tx1"/>
                </a:solidFill>
                <a:latin typeface="Arial" panose="020B0604020202090204" pitchFamily="34" charset="0"/>
                <a:ea typeface="黑体" pitchFamily="2" charset="-122"/>
              </a:rPr>
              <a:t>客户端</a:t>
            </a:r>
          </a:p>
        </p:txBody>
      </p:sp>
      <p:sp>
        <p:nvSpPr>
          <p:cNvPr id="67" name="Text Box 141"/>
          <p:cNvSpPr txBox="1">
            <a:spLocks noChangeArrowheads="1"/>
          </p:cNvSpPr>
          <p:nvPr/>
        </p:nvSpPr>
        <p:spPr bwMode="auto">
          <a:xfrm>
            <a:off x="7946710" y="5681428"/>
            <a:ext cx="206184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SimSun" pitchFamily="2" charset="-122"/>
              </a:defRPr>
            </a:lvl1pPr>
            <a:lvl2pPr marL="742950" indent="-285750">
              <a:defRPr sz="3600">
                <a:solidFill>
                  <a:schemeClr val="tx1"/>
                </a:solidFill>
                <a:latin typeface="Tahoma" panose="020B0604030504040204" pitchFamily="34" charset="0"/>
                <a:ea typeface="SimSun" pitchFamily="2" charset="-122"/>
              </a:defRPr>
            </a:lvl2pPr>
            <a:lvl3pPr marL="1143000" indent="-228600">
              <a:defRPr sz="3600">
                <a:solidFill>
                  <a:schemeClr val="tx1"/>
                </a:solidFill>
                <a:latin typeface="Tahoma" panose="020B0604030504040204" pitchFamily="34" charset="0"/>
                <a:ea typeface="SimSun" pitchFamily="2" charset="-122"/>
              </a:defRPr>
            </a:lvl3pPr>
            <a:lvl4pPr marL="1600200" indent="-228600">
              <a:defRPr sz="3600">
                <a:solidFill>
                  <a:schemeClr val="tx1"/>
                </a:solidFill>
                <a:latin typeface="Tahoma" panose="020B0604030504040204" pitchFamily="34" charset="0"/>
                <a:ea typeface="SimSun" pitchFamily="2" charset="-122"/>
              </a:defRPr>
            </a:lvl4pPr>
            <a:lvl5pPr marL="2057400" indent="-228600">
              <a:defRPr sz="3600">
                <a:solidFill>
                  <a:schemeClr val="tx1"/>
                </a:solidFill>
                <a:latin typeface="Tahoma" panose="020B0604030504040204" pitchFamily="34" charset="0"/>
                <a:ea typeface="SimSun"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9pPr>
          </a:lstStyle>
          <a:p>
            <a:pPr eaLnBrk="1" hangingPunct="1"/>
            <a:r>
              <a:rPr kumimoji="1" lang="en-US" altLang="zh-CN" sz="2400">
                <a:solidFill>
                  <a:schemeClr val="tx1"/>
                </a:solidFill>
                <a:latin typeface="Arial" panose="020B0604020202090204" pitchFamily="34" charset="0"/>
                <a:ea typeface="黑体" pitchFamily="2" charset="-122"/>
              </a:rPr>
              <a:t>FTP </a:t>
            </a:r>
            <a:r>
              <a:rPr kumimoji="1" lang="zh-CN" altLang="en-US" sz="2400">
                <a:solidFill>
                  <a:schemeClr val="tx1"/>
                </a:solidFill>
                <a:latin typeface="Arial" panose="020B0604020202090204" pitchFamily="34" charset="0"/>
                <a:ea typeface="黑体" pitchFamily="2" charset="-122"/>
              </a:rPr>
              <a:t>服务器端</a:t>
            </a:r>
          </a:p>
        </p:txBody>
      </p:sp>
      <p:sp>
        <p:nvSpPr>
          <p:cNvPr id="68" name="AutoShape 142"/>
          <p:cNvSpPr>
            <a:spLocks noChangeArrowheads="1"/>
          </p:cNvSpPr>
          <p:nvPr/>
        </p:nvSpPr>
        <p:spPr bwMode="auto">
          <a:xfrm>
            <a:off x="1640234" y="4743217"/>
            <a:ext cx="638042" cy="835025"/>
          </a:xfrm>
          <a:prstGeom prst="can">
            <a:avLst>
              <a:gd name="adj" fmla="val 35445"/>
            </a:avLst>
          </a:prstGeom>
          <a:gradFill rotWithShape="1">
            <a:gsLst>
              <a:gs pos="0">
                <a:srgbClr val="5E5E76"/>
              </a:gs>
              <a:gs pos="50000">
                <a:srgbClr val="CCCCFF"/>
              </a:gs>
              <a:gs pos="100000">
                <a:srgbClr val="5E5E76"/>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solidFill>
                <a:schemeClr val="tx1"/>
              </a:solidFill>
            </a:endParaRPr>
          </a:p>
        </p:txBody>
      </p:sp>
      <p:sp>
        <p:nvSpPr>
          <p:cNvPr id="69" name="Line 143"/>
          <p:cNvSpPr>
            <a:spLocks noChangeShapeType="1"/>
          </p:cNvSpPr>
          <p:nvPr/>
        </p:nvSpPr>
        <p:spPr bwMode="auto">
          <a:xfrm>
            <a:off x="2278276" y="5160728"/>
            <a:ext cx="638043"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0" name="Line 144"/>
          <p:cNvSpPr>
            <a:spLocks noChangeShapeType="1"/>
          </p:cNvSpPr>
          <p:nvPr/>
        </p:nvSpPr>
        <p:spPr bwMode="auto">
          <a:xfrm>
            <a:off x="9661342" y="5160728"/>
            <a:ext cx="638042"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1" name="AutoShape 145"/>
          <p:cNvSpPr>
            <a:spLocks noChangeArrowheads="1"/>
          </p:cNvSpPr>
          <p:nvPr/>
        </p:nvSpPr>
        <p:spPr bwMode="auto">
          <a:xfrm>
            <a:off x="10299385" y="4743217"/>
            <a:ext cx="638043" cy="835025"/>
          </a:xfrm>
          <a:prstGeom prst="can">
            <a:avLst>
              <a:gd name="adj" fmla="val 35445"/>
            </a:avLst>
          </a:prstGeom>
          <a:gradFill rotWithShape="1">
            <a:gsLst>
              <a:gs pos="0">
                <a:srgbClr val="5E5E76"/>
              </a:gs>
              <a:gs pos="50000">
                <a:srgbClr val="CCCCFF"/>
              </a:gs>
              <a:gs pos="100000">
                <a:srgbClr val="5E5E76"/>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solidFill>
                <a:schemeClr val="tx1"/>
              </a:solidFill>
            </a:endParaRPr>
          </a:p>
        </p:txBody>
      </p:sp>
      <p:sp>
        <p:nvSpPr>
          <p:cNvPr id="72" name="Line 146"/>
          <p:cNvSpPr>
            <a:spLocks noChangeShapeType="1"/>
          </p:cNvSpPr>
          <p:nvPr/>
        </p:nvSpPr>
        <p:spPr bwMode="auto">
          <a:xfrm>
            <a:off x="4283553" y="5206766"/>
            <a:ext cx="4010554" cy="0"/>
          </a:xfrm>
          <a:prstGeom prst="line">
            <a:avLst/>
          </a:prstGeom>
          <a:noFill/>
          <a:ln w="5715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73" name="Line 147"/>
          <p:cNvSpPr>
            <a:spLocks noChangeShapeType="1"/>
          </p:cNvSpPr>
          <p:nvPr/>
        </p:nvSpPr>
        <p:spPr bwMode="auto">
          <a:xfrm>
            <a:off x="4283553" y="4373328"/>
            <a:ext cx="4010554" cy="0"/>
          </a:xfrm>
          <a:prstGeom prst="line">
            <a:avLst/>
          </a:prstGeom>
          <a:noFill/>
          <a:ln w="57150">
            <a:solidFill>
              <a:schemeClr va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graphicFrame>
        <p:nvGraphicFramePr>
          <p:cNvPr id="74" name="Object 148"/>
          <p:cNvGraphicFramePr>
            <a:graphicFrameLocks noChangeAspect="1"/>
          </p:cNvGraphicFramePr>
          <p:nvPr/>
        </p:nvGraphicFramePr>
        <p:xfrm>
          <a:off x="5103895" y="4001853"/>
          <a:ext cx="2369873" cy="1746250"/>
        </p:xfrm>
        <a:graphic>
          <a:graphicData uri="http://schemas.openxmlformats.org/presentationml/2006/ole">
            <mc:AlternateContent xmlns:mc="http://schemas.openxmlformats.org/markup-compatibility/2006">
              <mc:Choice xmlns:v="urn:schemas-microsoft-com:vml" Requires="v">
                <p:oleObj name="VISIO" r:id="rId2" imgW="1687195" imgH="964565" progId="">
                  <p:embed/>
                </p:oleObj>
              </mc:Choice>
              <mc:Fallback>
                <p:oleObj name="VISIO" r:id="rId2" imgW="1687195" imgH="964565" progId="">
                  <p:embed/>
                  <p:pic>
                    <p:nvPicPr>
                      <p:cNvPr id="0" name="Picture 1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95" y="4001853"/>
                        <a:ext cx="2369873" cy="17462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6" name="Text Box 149"/>
          <p:cNvSpPr txBox="1">
            <a:spLocks noChangeArrowheads="1"/>
          </p:cNvSpPr>
          <p:nvPr/>
        </p:nvSpPr>
        <p:spPr bwMode="auto">
          <a:xfrm>
            <a:off x="5795250" y="4401904"/>
            <a:ext cx="12496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SimSun" pitchFamily="2" charset="-122"/>
              </a:defRPr>
            </a:lvl1pPr>
            <a:lvl2pPr marL="742950" indent="-285750">
              <a:defRPr sz="3600">
                <a:solidFill>
                  <a:schemeClr val="tx1"/>
                </a:solidFill>
                <a:latin typeface="Tahoma" panose="020B0604030504040204" pitchFamily="34" charset="0"/>
                <a:ea typeface="SimSun" pitchFamily="2" charset="-122"/>
              </a:defRPr>
            </a:lvl2pPr>
            <a:lvl3pPr marL="1143000" indent="-228600">
              <a:defRPr sz="3600">
                <a:solidFill>
                  <a:schemeClr val="tx1"/>
                </a:solidFill>
                <a:latin typeface="Tahoma" panose="020B0604030504040204" pitchFamily="34" charset="0"/>
                <a:ea typeface="SimSun" pitchFamily="2" charset="-122"/>
              </a:defRPr>
            </a:lvl3pPr>
            <a:lvl4pPr marL="1600200" indent="-228600">
              <a:defRPr sz="3600">
                <a:solidFill>
                  <a:schemeClr val="tx1"/>
                </a:solidFill>
                <a:latin typeface="Tahoma" panose="020B0604030504040204" pitchFamily="34" charset="0"/>
                <a:ea typeface="SimSun" pitchFamily="2" charset="-122"/>
              </a:defRPr>
            </a:lvl4pPr>
            <a:lvl5pPr marL="2057400" indent="-228600">
              <a:defRPr sz="3600">
                <a:solidFill>
                  <a:schemeClr val="tx1"/>
                </a:solidFill>
                <a:latin typeface="Tahoma" panose="020B0604030504040204" pitchFamily="34" charset="0"/>
                <a:ea typeface="SimSun"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9pPr>
          </a:lstStyle>
          <a:p>
            <a:pPr eaLnBrk="1" hangingPunct="1"/>
            <a:r>
              <a:rPr kumimoji="1" lang="zh-CN" altLang="en-US" sz="2800">
                <a:solidFill>
                  <a:schemeClr val="tx1"/>
                </a:solidFill>
                <a:latin typeface="Arial" panose="020B0604020202090204" pitchFamily="34" charset="0"/>
                <a:ea typeface="黑体" pitchFamily="2" charset="-122"/>
              </a:rPr>
              <a:t>互联网</a:t>
            </a:r>
          </a:p>
        </p:txBody>
      </p:sp>
      <p:sp>
        <p:nvSpPr>
          <p:cNvPr id="77" name="Text Box 150"/>
          <p:cNvSpPr txBox="1">
            <a:spLocks noChangeArrowheads="1"/>
          </p:cNvSpPr>
          <p:nvPr/>
        </p:nvSpPr>
        <p:spPr bwMode="auto">
          <a:xfrm>
            <a:off x="5215680" y="3363678"/>
            <a:ext cx="20961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SimSun" pitchFamily="2" charset="-122"/>
              </a:defRPr>
            </a:lvl1pPr>
            <a:lvl2pPr marL="742950" indent="-285750">
              <a:defRPr sz="3600">
                <a:solidFill>
                  <a:schemeClr val="tx1"/>
                </a:solidFill>
                <a:latin typeface="Tahoma" panose="020B0604030504040204" pitchFamily="34" charset="0"/>
                <a:ea typeface="SimSun" pitchFamily="2" charset="-122"/>
              </a:defRPr>
            </a:lvl2pPr>
            <a:lvl3pPr marL="1143000" indent="-228600">
              <a:defRPr sz="3600">
                <a:solidFill>
                  <a:schemeClr val="tx1"/>
                </a:solidFill>
                <a:latin typeface="Tahoma" panose="020B0604030504040204" pitchFamily="34" charset="0"/>
                <a:ea typeface="SimSun" pitchFamily="2" charset="-122"/>
              </a:defRPr>
            </a:lvl3pPr>
            <a:lvl4pPr marL="1600200" indent="-228600">
              <a:defRPr sz="3600">
                <a:solidFill>
                  <a:schemeClr val="tx1"/>
                </a:solidFill>
                <a:latin typeface="Tahoma" panose="020B0604030504040204" pitchFamily="34" charset="0"/>
                <a:ea typeface="SimSun" pitchFamily="2" charset="-122"/>
              </a:defRPr>
            </a:lvl4pPr>
            <a:lvl5pPr marL="2057400" indent="-228600">
              <a:defRPr sz="3600">
                <a:solidFill>
                  <a:schemeClr val="tx1"/>
                </a:solidFill>
                <a:latin typeface="Tahoma" panose="020B0604030504040204" pitchFamily="34" charset="0"/>
                <a:ea typeface="SimSun"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9pPr>
          </a:lstStyle>
          <a:p>
            <a:pPr eaLnBrk="1" hangingPunct="1"/>
            <a:r>
              <a:rPr kumimoji="1" lang="en-US" altLang="zh-CN" sz="2400">
                <a:solidFill>
                  <a:schemeClr val="tx1"/>
                </a:solidFill>
                <a:latin typeface="Arial" panose="020B0604020202090204" pitchFamily="34" charset="0"/>
                <a:ea typeface="黑体" pitchFamily="2" charset="-122"/>
              </a:rPr>
              <a:t>TCP </a:t>
            </a:r>
            <a:r>
              <a:rPr kumimoji="1" lang="zh-CN" altLang="en-US" sz="2400">
                <a:solidFill>
                  <a:schemeClr val="tx1"/>
                </a:solidFill>
                <a:latin typeface="Arial" panose="020B0604020202090204" pitchFamily="34" charset="0"/>
                <a:ea typeface="黑体" pitchFamily="2" charset="-122"/>
              </a:rPr>
              <a:t>控制连接</a:t>
            </a:r>
          </a:p>
        </p:txBody>
      </p:sp>
      <p:sp>
        <p:nvSpPr>
          <p:cNvPr id="78" name="Text Box 151"/>
          <p:cNvSpPr txBox="1">
            <a:spLocks noChangeArrowheads="1"/>
          </p:cNvSpPr>
          <p:nvPr/>
        </p:nvSpPr>
        <p:spPr bwMode="auto">
          <a:xfrm>
            <a:off x="5216051" y="5855736"/>
            <a:ext cx="20961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ahoma" panose="020B0604030504040204" pitchFamily="34" charset="0"/>
                <a:ea typeface="SimSun" pitchFamily="2" charset="-122"/>
              </a:defRPr>
            </a:lvl1pPr>
            <a:lvl2pPr marL="742950" indent="-285750">
              <a:defRPr sz="3600">
                <a:solidFill>
                  <a:schemeClr val="tx1"/>
                </a:solidFill>
                <a:latin typeface="Tahoma" panose="020B0604030504040204" pitchFamily="34" charset="0"/>
                <a:ea typeface="SimSun" pitchFamily="2" charset="-122"/>
              </a:defRPr>
            </a:lvl2pPr>
            <a:lvl3pPr marL="1143000" indent="-228600">
              <a:defRPr sz="3600">
                <a:solidFill>
                  <a:schemeClr val="tx1"/>
                </a:solidFill>
                <a:latin typeface="Tahoma" panose="020B0604030504040204" pitchFamily="34" charset="0"/>
                <a:ea typeface="SimSun" pitchFamily="2" charset="-122"/>
              </a:defRPr>
            </a:lvl3pPr>
            <a:lvl4pPr marL="1600200" indent="-228600">
              <a:defRPr sz="3600">
                <a:solidFill>
                  <a:schemeClr val="tx1"/>
                </a:solidFill>
                <a:latin typeface="Tahoma" panose="020B0604030504040204" pitchFamily="34" charset="0"/>
                <a:ea typeface="SimSun" pitchFamily="2" charset="-122"/>
              </a:defRPr>
            </a:lvl4pPr>
            <a:lvl5pPr marL="2057400" indent="-228600">
              <a:defRPr sz="3600">
                <a:solidFill>
                  <a:schemeClr val="tx1"/>
                </a:solidFill>
                <a:latin typeface="Tahoma" panose="020B0604030504040204" pitchFamily="34" charset="0"/>
                <a:ea typeface="SimSun" pitchFamily="2" charset="-122"/>
              </a:defRPr>
            </a:lvl5pPr>
            <a:lvl6pPr marL="25146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6pPr>
            <a:lvl7pPr marL="29718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7pPr>
            <a:lvl8pPr marL="34290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8pPr>
            <a:lvl9pPr marL="3886200" indent="-228600" eaLnBrk="0" fontAlgn="base" hangingPunct="0">
              <a:spcBef>
                <a:spcPct val="0"/>
              </a:spcBef>
              <a:spcAft>
                <a:spcPct val="0"/>
              </a:spcAft>
              <a:defRPr sz="3600">
                <a:solidFill>
                  <a:schemeClr val="tx1"/>
                </a:solidFill>
                <a:latin typeface="Tahoma" panose="020B0604030504040204" pitchFamily="34" charset="0"/>
                <a:ea typeface="SimSun" pitchFamily="2" charset="-122"/>
              </a:defRPr>
            </a:lvl9pPr>
          </a:lstStyle>
          <a:p>
            <a:pPr eaLnBrk="1" hangingPunct="1"/>
            <a:r>
              <a:rPr kumimoji="1" lang="en-US" altLang="zh-CN" sz="2400">
                <a:solidFill>
                  <a:schemeClr val="tx1"/>
                </a:solidFill>
                <a:latin typeface="Arial" panose="020B0604020202090204" pitchFamily="34" charset="0"/>
                <a:ea typeface="黑体" pitchFamily="2" charset="-122"/>
              </a:rPr>
              <a:t>TCP </a:t>
            </a:r>
            <a:r>
              <a:rPr kumimoji="1" lang="zh-CN" altLang="en-US" sz="2400">
                <a:solidFill>
                  <a:schemeClr val="tx1"/>
                </a:solidFill>
                <a:latin typeface="Arial" panose="020B0604020202090204" pitchFamily="34" charset="0"/>
                <a:ea typeface="黑体" pitchFamily="2" charset="-122"/>
              </a:rPr>
              <a:t>数据连接</a:t>
            </a:r>
          </a:p>
        </p:txBody>
      </p:sp>
      <p:sp>
        <p:nvSpPr>
          <p:cNvPr id="79" name="Line 152"/>
          <p:cNvSpPr>
            <a:spLocks noChangeShapeType="1"/>
          </p:cNvSpPr>
          <p:nvPr/>
        </p:nvSpPr>
        <p:spPr bwMode="auto">
          <a:xfrm flipH="1" flipV="1">
            <a:off x="4921596" y="5206767"/>
            <a:ext cx="1002638" cy="649287"/>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80" name="Line 153"/>
          <p:cNvSpPr>
            <a:spLocks noChangeShapeType="1"/>
          </p:cNvSpPr>
          <p:nvPr/>
        </p:nvSpPr>
        <p:spPr bwMode="auto">
          <a:xfrm flipV="1">
            <a:off x="6562277" y="5206767"/>
            <a:ext cx="1093788" cy="649287"/>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81" name="Line 154"/>
          <p:cNvSpPr>
            <a:spLocks noChangeShapeType="1"/>
          </p:cNvSpPr>
          <p:nvPr/>
        </p:nvSpPr>
        <p:spPr bwMode="auto">
          <a:xfrm>
            <a:off x="6471128" y="3816116"/>
            <a:ext cx="1184937" cy="557212"/>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82" name="Line 155"/>
          <p:cNvSpPr>
            <a:spLocks noChangeShapeType="1"/>
          </p:cNvSpPr>
          <p:nvPr/>
        </p:nvSpPr>
        <p:spPr bwMode="auto">
          <a:xfrm flipH="1">
            <a:off x="4830446" y="3816116"/>
            <a:ext cx="1093788" cy="557212"/>
          </a:xfrm>
          <a:prstGeom prst="line">
            <a:avLst/>
          </a:prstGeom>
          <a:noFill/>
          <a:ln w="9525">
            <a:solidFill>
              <a:schemeClr val="folHlink"/>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83" name="Oval 156"/>
          <p:cNvSpPr>
            <a:spLocks noChangeArrowheads="1"/>
          </p:cNvSpPr>
          <p:nvPr/>
        </p:nvSpPr>
        <p:spPr bwMode="auto">
          <a:xfrm>
            <a:off x="2916319" y="3352566"/>
            <a:ext cx="1367234" cy="557212"/>
          </a:xfrm>
          <a:prstGeom prst="ellipse">
            <a:avLst/>
          </a:prstGeom>
          <a:solidFill>
            <a:srgbClr val="99FF33"/>
          </a:solidFill>
          <a:ln w="9525">
            <a:solidFill>
              <a:schemeClr val="tx1"/>
            </a:solidFill>
            <a:round/>
          </a:ln>
          <a:effectLst>
            <a:outerShdw dist="35921" dir="2700000" algn="ctr" rotWithShape="0">
              <a:schemeClr val="bg2"/>
            </a:outerShdw>
          </a:effectLst>
        </p:spPr>
        <p:txBody>
          <a:bodyPr wrap="none" anchor="ctr"/>
          <a:lstStyle/>
          <a:p>
            <a:pPr algn="ctr" eaLnBrk="1" hangingPunct="1"/>
            <a:r>
              <a:rPr kumimoji="1" lang="zh-CN" altLang="en-US" sz="2000">
                <a:solidFill>
                  <a:schemeClr val="tx1"/>
                </a:solidFill>
                <a:latin typeface="Arial" panose="020B0604020202090204" pitchFamily="34" charset="0"/>
                <a:ea typeface="黑体" pitchFamily="2" charset="-122"/>
              </a:rPr>
              <a:t>用户界面</a:t>
            </a:r>
          </a:p>
        </p:txBody>
      </p:sp>
      <p:sp>
        <p:nvSpPr>
          <p:cNvPr id="84" name="Line 157"/>
          <p:cNvSpPr>
            <a:spLocks noChangeShapeType="1"/>
          </p:cNvSpPr>
          <p:nvPr/>
        </p:nvSpPr>
        <p:spPr bwMode="auto">
          <a:xfrm>
            <a:off x="3645511" y="4651141"/>
            <a:ext cx="0" cy="277812"/>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85" name="Oval 158"/>
          <p:cNvSpPr>
            <a:spLocks noChangeArrowheads="1"/>
          </p:cNvSpPr>
          <p:nvPr/>
        </p:nvSpPr>
        <p:spPr bwMode="auto">
          <a:xfrm>
            <a:off x="2916319" y="4093929"/>
            <a:ext cx="1367234" cy="557213"/>
          </a:xfrm>
          <a:prstGeom prst="ellipse">
            <a:avLst/>
          </a:prstGeom>
          <a:solidFill>
            <a:srgbClr val="FFCCCC"/>
          </a:solidFill>
          <a:ln w="9525">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a:solidFill>
                  <a:schemeClr val="tx1"/>
                </a:solidFill>
                <a:latin typeface="Arial" panose="020B0604020202090204" pitchFamily="34" charset="0"/>
                <a:ea typeface="黑体" pitchFamily="2" charset="-122"/>
              </a:rPr>
              <a:t>控制进程</a:t>
            </a:r>
          </a:p>
        </p:txBody>
      </p:sp>
      <p:sp>
        <p:nvSpPr>
          <p:cNvPr id="86" name="Oval 159"/>
          <p:cNvSpPr>
            <a:spLocks noChangeArrowheads="1"/>
          </p:cNvSpPr>
          <p:nvPr/>
        </p:nvSpPr>
        <p:spPr bwMode="auto">
          <a:xfrm>
            <a:off x="2916319" y="4836879"/>
            <a:ext cx="1367234" cy="741363"/>
          </a:xfrm>
          <a:prstGeom prst="ellipse">
            <a:avLst/>
          </a:prstGeom>
          <a:solidFill>
            <a:srgbClr val="CCECFF"/>
          </a:solidFill>
          <a:ln w="9525">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a:solidFill>
                  <a:schemeClr val="tx1"/>
                </a:solidFill>
                <a:latin typeface="Arial" panose="020B0604020202090204" pitchFamily="34" charset="0"/>
                <a:ea typeface="黑体" pitchFamily="2" charset="-122"/>
              </a:rPr>
              <a:t>数据传送</a:t>
            </a:r>
          </a:p>
          <a:p>
            <a:pPr algn="ctr" eaLnBrk="1" hangingPunct="1"/>
            <a:r>
              <a:rPr kumimoji="1" lang="zh-CN" altLang="en-US" sz="2000">
                <a:solidFill>
                  <a:schemeClr val="tx1"/>
                </a:solidFill>
                <a:latin typeface="Arial" panose="020B0604020202090204" pitchFamily="34" charset="0"/>
                <a:ea typeface="黑体" pitchFamily="2" charset="-122"/>
              </a:rPr>
              <a:t>进程</a:t>
            </a:r>
          </a:p>
        </p:txBody>
      </p:sp>
      <p:sp>
        <p:nvSpPr>
          <p:cNvPr id="87" name="Line 160"/>
          <p:cNvSpPr>
            <a:spLocks noChangeShapeType="1"/>
          </p:cNvSpPr>
          <p:nvPr/>
        </p:nvSpPr>
        <p:spPr bwMode="auto">
          <a:xfrm>
            <a:off x="9023299" y="4651141"/>
            <a:ext cx="0" cy="277812"/>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endParaRPr>
          </a:p>
        </p:txBody>
      </p:sp>
      <p:sp>
        <p:nvSpPr>
          <p:cNvPr id="88" name="Oval 161"/>
          <p:cNvSpPr>
            <a:spLocks noChangeArrowheads="1"/>
          </p:cNvSpPr>
          <p:nvPr/>
        </p:nvSpPr>
        <p:spPr bwMode="auto">
          <a:xfrm>
            <a:off x="8294107" y="4836879"/>
            <a:ext cx="1367235" cy="741363"/>
          </a:xfrm>
          <a:prstGeom prst="ellipse">
            <a:avLst/>
          </a:prstGeom>
          <a:solidFill>
            <a:srgbClr val="CCECFF"/>
          </a:solidFill>
          <a:ln w="9525" algn="ctr">
            <a:solidFill>
              <a:schemeClr val="folHlink"/>
            </a:solidFill>
            <a:round/>
          </a:ln>
          <a:effectLst>
            <a:outerShdw dist="35921" dir="2700000" algn="ctr" rotWithShape="0">
              <a:schemeClr val="bg2"/>
            </a:outerShdw>
          </a:effectLst>
        </p:spPr>
        <p:txBody>
          <a:bodyPr wrap="none" anchor="ctr"/>
          <a:lstStyle/>
          <a:p>
            <a:pPr algn="ctr" eaLnBrk="1" hangingPunct="1"/>
            <a:r>
              <a:rPr kumimoji="1" lang="zh-CN" altLang="en-US" sz="2000">
                <a:solidFill>
                  <a:schemeClr val="tx1"/>
                </a:solidFill>
                <a:latin typeface="Arial" panose="020B0604020202090204" pitchFamily="34" charset="0"/>
                <a:ea typeface="黑体" pitchFamily="2" charset="-122"/>
              </a:rPr>
              <a:t>数据传送</a:t>
            </a:r>
          </a:p>
          <a:p>
            <a:pPr algn="ctr" eaLnBrk="1" hangingPunct="1"/>
            <a:r>
              <a:rPr kumimoji="1" lang="zh-CN" altLang="en-US" sz="2000">
                <a:solidFill>
                  <a:schemeClr val="tx1"/>
                </a:solidFill>
                <a:latin typeface="Arial" panose="020B0604020202090204" pitchFamily="34" charset="0"/>
                <a:ea typeface="黑体" pitchFamily="2" charset="-122"/>
              </a:rPr>
              <a:t>进程</a:t>
            </a:r>
          </a:p>
        </p:txBody>
      </p:sp>
    </p:spTree>
  </p:cSld>
  <p:clrMapOvr>
    <a:masterClrMapping/>
  </p:clrMapOvr>
</p:sld>
</file>

<file path=ppt/theme/theme1.xml><?xml version="1.0" encoding="utf-8"?>
<a:theme xmlns:a="http://schemas.openxmlformats.org/drawingml/2006/main" name="http://qiankun.su/">
  <a:themeElements>
    <a:clrScheme name="自定义 7">
      <a:dk1>
        <a:sysClr val="windowText" lastClr="000000"/>
      </a:dk1>
      <a:lt1>
        <a:sysClr val="window" lastClr="FFFFFF"/>
      </a:lt1>
      <a:dk2>
        <a:srgbClr val="44546A"/>
      </a:dk2>
      <a:lt2>
        <a:srgbClr val="E7E6E6"/>
      </a:lt2>
      <a:accent1>
        <a:srgbClr val="223262"/>
      </a:accent1>
      <a:accent2>
        <a:srgbClr val="223262"/>
      </a:accent2>
      <a:accent3>
        <a:srgbClr val="223262"/>
      </a:accent3>
      <a:accent4>
        <a:srgbClr val="223262"/>
      </a:accent4>
      <a:accent5>
        <a:srgbClr val="223262"/>
      </a:accent5>
      <a:accent6>
        <a:srgbClr val="223262"/>
      </a:accent6>
      <a:hlink>
        <a:srgbClr val="0563C1"/>
      </a:hlink>
      <a:folHlink>
        <a:srgbClr val="954F72"/>
      </a:folHlink>
    </a:clrScheme>
    <a:fontScheme name="ij1r3wq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522</Words>
  <Application>Microsoft Office PowerPoint</Application>
  <PresentationFormat>宽屏</PresentationFormat>
  <Paragraphs>149</Paragraphs>
  <Slides>21</Slides>
  <Notes>6</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7" baseType="lpstr">
      <vt:lpstr>微软雅黑</vt:lpstr>
      <vt:lpstr>Arial</vt:lpstr>
      <vt:lpstr>Calibri</vt:lpstr>
      <vt:lpstr>Wingdings</vt:lpstr>
      <vt:lpstr>http://qiankun.su/</vt:lpstr>
      <vt:lpstr>VISIO</vt:lpstr>
      <vt:lpstr>文件传输</vt:lpstr>
      <vt:lpstr>FileZilla - The free FTP solution</vt:lpstr>
      <vt:lpstr>在网络中复制文件，容易吗？</vt:lpstr>
      <vt:lpstr>复制文件的复杂性</vt:lpstr>
      <vt:lpstr>PowerPoint 演示文稿</vt:lpstr>
      <vt:lpstr>FTP (File Transfer Protocol)</vt:lpstr>
      <vt:lpstr>FTP 采用客户服务器方式</vt:lpstr>
      <vt:lpstr>主进程工作步骤</vt:lpstr>
      <vt:lpstr>FTP客户端和服务端建立两个连接</vt:lpstr>
      <vt:lpstr>两个不同的端口</vt:lpstr>
      <vt:lpstr>FTP命令与应答，客户端 --&gt; 服务端</vt:lpstr>
      <vt:lpstr>FTP命令与应答，服务端 --&gt; 客户端</vt:lpstr>
      <vt:lpstr>ftp命令与应答</vt:lpstr>
      <vt:lpstr>PowerPoint 演示文稿</vt:lpstr>
      <vt:lpstr>FTP与TFTP主要区别</vt:lpstr>
      <vt:lpstr>简单文件传送协议TFTP   </vt:lpstr>
      <vt:lpstr>远程修改网络中的一个文件？</vt:lpstr>
      <vt:lpstr>远程修改文件</vt:lpstr>
      <vt:lpstr>PowerPoint 演示文稿</vt:lpstr>
      <vt:lpstr>NFS</vt:lpstr>
      <vt:lpstr>PowerPoint 演示文稿</vt:lpstr>
    </vt:vector>
  </TitlesOfParts>
  <Company>Spark &amp; Shine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 &amp; Shine</dc:title>
  <dc:creator/>
  <cp:keywords>www.sparkandshine.net</cp:keywords>
  <cp:lastModifiedBy>Sue Jelline</cp:lastModifiedBy>
  <cp:revision>2548</cp:revision>
  <dcterms:created xsi:type="dcterms:W3CDTF">2020-10-28T23:55:02Z</dcterms:created>
  <dcterms:modified xsi:type="dcterms:W3CDTF">2023-04-06T15:14:10Z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1033-1.2.1.1575</vt:lpwstr>
  </property>
</Properties>
</file>