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524" r:id="rId2"/>
    <p:sldId id="3971" r:id="rId3"/>
    <p:sldId id="4015" r:id="rId4"/>
    <p:sldId id="4016" r:id="rId5"/>
    <p:sldId id="3973" r:id="rId6"/>
    <p:sldId id="3970" r:id="rId7"/>
    <p:sldId id="3943" r:id="rId8"/>
    <p:sldId id="3946" r:id="rId9"/>
    <p:sldId id="3947" r:id="rId10"/>
    <p:sldId id="3950" r:id="rId11"/>
    <p:sldId id="3951" r:id="rId12"/>
    <p:sldId id="4051" r:id="rId13"/>
    <p:sldId id="3955" r:id="rId14"/>
    <p:sldId id="4012" r:id="rId15"/>
    <p:sldId id="4013" r:id="rId16"/>
    <p:sldId id="4014" r:id="rId17"/>
    <p:sldId id="3960" r:id="rId18"/>
    <p:sldId id="4008" r:id="rId19"/>
    <p:sldId id="4009" r:id="rId20"/>
    <p:sldId id="3976" r:id="rId21"/>
    <p:sldId id="3961" r:id="rId22"/>
    <p:sldId id="3964" r:id="rId23"/>
    <p:sldId id="3963" r:id="rId24"/>
    <p:sldId id="3962" r:id="rId25"/>
    <p:sldId id="3978" r:id="rId26"/>
    <p:sldId id="3977" r:id="rId27"/>
    <p:sldId id="3968" r:id="rId28"/>
    <p:sldId id="3967" r:id="rId29"/>
    <p:sldId id="3969" r:id="rId30"/>
    <p:sldId id="3983" r:id="rId31"/>
    <p:sldId id="3984" r:id="rId32"/>
    <p:sldId id="3989" r:id="rId33"/>
    <p:sldId id="3987" r:id="rId34"/>
    <p:sldId id="3986" r:id="rId35"/>
    <p:sldId id="3985" r:id="rId36"/>
    <p:sldId id="3988" r:id="rId37"/>
    <p:sldId id="3424" r:id="rId3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>
          <p15:clr>
            <a:srgbClr val="A4A3A4"/>
          </p15:clr>
        </p15:guide>
        <p15:guide id="2" orient="horz" pos="2329">
          <p15:clr>
            <a:srgbClr val="A4A3A4"/>
          </p15:clr>
        </p15:guide>
        <p15:guide id="3" pos="470">
          <p15:clr>
            <a:srgbClr val="A4A3A4"/>
          </p15:clr>
        </p15:guide>
        <p15:guide id="4" pos="6820">
          <p15:clr>
            <a:srgbClr val="A4A3A4"/>
          </p15:clr>
        </p15:guide>
        <p15:guide id="5" pos="29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262"/>
    <a:srgbClr val="A50021"/>
    <a:srgbClr val="E73325"/>
    <a:srgbClr val="C7C7C7"/>
    <a:srgbClr val="D7D7D7"/>
    <a:srgbClr val="FFF6E7"/>
    <a:srgbClr val="BBCFDA"/>
    <a:srgbClr val="265F92"/>
    <a:srgbClr val="57595B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1914" autoAdjust="0"/>
  </p:normalViewPr>
  <p:slideViewPr>
    <p:cSldViewPr snapToGrid="0" showGuides="1">
      <p:cViewPr varScale="1">
        <p:scale>
          <a:sx n="104" d="100"/>
          <a:sy n="104" d="100"/>
        </p:scale>
        <p:origin x="969" y="84"/>
      </p:cViewPr>
      <p:guideLst>
        <p:guide orient="horz" pos="1701"/>
        <p:guide orient="horz" pos="2329"/>
        <p:guide pos="470"/>
        <p:guide pos="6820"/>
        <p:guide pos="29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1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苏铅坤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/>
              <a:t>计算机网络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zh-CN" altLang="en-US"/>
              <a:t>苏铅坤</a:t>
            </a: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zh-CN" altLang="en-US" dirty="0"/>
              <a:t>计算机网络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8F5AA-9C31-4ED1-824B-C860FDEFBFC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占据东、西两个山顶的蓝军1和蓝军2与驻扎在山谷的白军作战。其力量对比是：单独的蓝军1或蓝军2打不过白军，但蓝军1和蓝军2协同作战则可战胜白军。现蓝军1拟于次日正午向白军发起攻击。于是用计算机发送电文给蓝军2。但通信线路很不好，电文出错或丢失的可能性较大（没有电话可使用）。因此要求收到电文的友军必须送回一个确认电文。但此确认电文也可能出错或丢失。试问能否设计出一种协议使得蓝军1和蓝军2能够实现协同作战因而一定（即100 %而不是99.999…%）取得胜利？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不存在使蓝军必胜的通信约定（协议）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Intel的80x86系列芯片是唯一还在坚持使用小端的芯片，ARM芯片默认采用小端，但可以切换为大端；而MIPS等芯片要么采用全部大端的方式储存，要么提供选项支持大端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大端是高字节存放到内存的低地址</a:t>
            </a:r>
          </a:p>
          <a:p>
            <a:endParaRPr lang="en-US"/>
          </a:p>
          <a:p>
            <a:r>
              <a:rPr lang="en-US"/>
              <a:t>小端是高字节存放到内存的高地址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不同厂商的设备之间相互通信的技术，</a:t>
            </a:r>
            <a:endParaRPr lang="zh-CN" alt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8F5AA-9C31-4ED1-824B-C860FDEFBFC3}" type="slidenum">
              <a:rPr lang="zh-CN" altLang="en-US" smtClean="0"/>
              <a:t>37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05" y="3387090"/>
            <a:ext cx="4695190" cy="588645"/>
          </a:xfrm>
        </p:spPr>
        <p:txBody>
          <a:bodyPr/>
          <a:lstStyle>
            <a:lvl1pPr algn="ctr">
              <a:defRPr sz="2400">
                <a:latin typeface="+mn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Box 12"/>
          <p:cNvSpPr txBox="1"/>
          <p:nvPr userDrawn="1"/>
        </p:nvSpPr>
        <p:spPr>
          <a:xfrm>
            <a:off x="5712460" y="4371702"/>
            <a:ext cx="7658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苏铅坤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605338" y="2254980"/>
            <a:ext cx="298005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223262"/>
                </a:solidFill>
                <a:cs typeface="+mn-ea"/>
                <a:sym typeface="+mn-lt"/>
              </a:rPr>
              <a:t>计算机网络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idx="1"/>
          </p:nvPr>
        </p:nvSpPr>
        <p:spPr>
          <a:xfrm>
            <a:off x="4932323" y="5115490"/>
            <a:ext cx="2576195" cy="4464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283210"/>
            <a:ext cx="10939780" cy="908685"/>
          </a:xfrm>
        </p:spPr>
        <p:txBody>
          <a:bodyPr/>
          <a:lstStyle>
            <a:lvl1pPr algn="l">
              <a:defRPr sz="4400">
                <a:latin typeface="+mn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49030" y="2147570"/>
            <a:ext cx="2946400" cy="285750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16535" y="1217295"/>
            <a:ext cx="8187055" cy="5389880"/>
          </a:xfrm>
          <a:prstGeom prst="rect">
            <a:avLst/>
          </a:prstGeom>
        </p:spPr>
        <p:txBody>
          <a:bodyPr/>
          <a:lstStyle>
            <a:lvl1pPr marL="45847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J"/>
              <a:defRPr>
                <a:latin typeface="+mn-ea"/>
                <a:ea typeface="+mn-ea"/>
              </a:defRPr>
            </a:lvl1pPr>
            <a:lvl2pPr marL="833755" indent="-342900" eaLnBrk="1" fontAlgn="auto" latinLnBrk="0" hangingPunct="1">
              <a:lnSpc>
                <a:spcPct val="150000"/>
              </a:lnSpc>
              <a:buSzPct val="80000"/>
              <a:buFont typeface="Wingdings" panose="05000000000000000000" charset="0"/>
              <a:buChar char="¡"/>
              <a:defRPr>
                <a:latin typeface="+mn-ea"/>
                <a:ea typeface="+mn-ea"/>
              </a:defRPr>
            </a:lvl2pPr>
            <a:lvl3pPr marL="1323340" indent="-342900" eaLnBrk="1" fontAlgn="auto" latinLnBrk="0" hangingPunct="1">
              <a:lnSpc>
                <a:spcPct val="150000"/>
              </a:lnSpc>
              <a:buSzPct val="140000"/>
              <a:buFont typeface="Wingdings" panose="05000000000000000000" charset="0"/>
              <a:buChar char=""/>
              <a:defRPr>
                <a:latin typeface="+mn-ea"/>
                <a:ea typeface="+mn-ea"/>
              </a:defRPr>
            </a:lvl3pPr>
            <a:lvl4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4pPr>
            <a:lvl5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45" y="245110"/>
            <a:ext cx="10515600" cy="735330"/>
          </a:xfrm>
        </p:spPr>
        <p:txBody>
          <a:bodyPr/>
          <a:lstStyle>
            <a:lvl1pPr>
              <a:defRPr>
                <a:latin typeface="+mn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苏铅坤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zh-CN" altLang="en-US" dirty="0"/>
              <a:t>计算机网络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216535" y="1217295"/>
            <a:ext cx="11695430" cy="4959985"/>
          </a:xfrm>
          <a:prstGeom prst="rect">
            <a:avLst/>
          </a:prstGeom>
        </p:spPr>
        <p:txBody>
          <a:bodyPr/>
          <a:lstStyle>
            <a:lvl1pPr marL="45847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J"/>
              <a:defRPr>
                <a:latin typeface="+mn-ea"/>
                <a:ea typeface="+mn-ea"/>
              </a:defRPr>
            </a:lvl1pPr>
            <a:lvl2pPr marL="833755" indent="-342900" eaLnBrk="1" fontAlgn="auto" latinLnBrk="0" hangingPunct="1">
              <a:lnSpc>
                <a:spcPct val="150000"/>
              </a:lnSpc>
              <a:buSzPct val="80000"/>
              <a:buFont typeface="Wingdings" panose="05000000000000000000" charset="0"/>
              <a:buChar char="¡"/>
              <a:defRPr>
                <a:latin typeface="+mn-ea"/>
                <a:ea typeface="+mn-ea"/>
              </a:defRPr>
            </a:lvl2pPr>
            <a:lvl3pPr marL="1323340" indent="-342900" eaLnBrk="1" fontAlgn="auto" latinLnBrk="0" hangingPunct="1">
              <a:lnSpc>
                <a:spcPct val="150000"/>
              </a:lnSpc>
              <a:buSzPct val="140000"/>
              <a:buFont typeface="Wingdings" panose="05000000000000000000" charset="0"/>
              <a:buChar char=""/>
              <a:defRPr>
                <a:latin typeface="+mn-ea"/>
                <a:ea typeface="+mn-ea"/>
              </a:defRPr>
            </a:lvl3pPr>
            <a:lvl4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4pPr>
            <a:lvl5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/>
          <p:cNvSpPr txBox="1"/>
          <p:nvPr userDrawn="1"/>
        </p:nvSpPr>
        <p:spPr>
          <a:xfrm>
            <a:off x="5713096" y="4272880"/>
            <a:ext cx="7658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苏铅坤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5227955" y="2254980"/>
            <a:ext cx="17348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223262"/>
                </a:solidFill>
                <a:cs typeface="+mn-ea"/>
                <a:sym typeface="+mn-lt"/>
              </a:rPr>
              <a:t>Q &amp; A</a:t>
            </a:r>
          </a:p>
        </p:txBody>
      </p:sp>
      <p:sp>
        <p:nvSpPr>
          <p:cNvPr id="6" name="Text Box 5"/>
          <p:cNvSpPr txBox="1"/>
          <p:nvPr userDrawn="1"/>
        </p:nvSpPr>
        <p:spPr>
          <a:xfrm>
            <a:off x="4424680" y="3417570"/>
            <a:ext cx="3724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ym typeface="+mn-ea"/>
              </a:rPr>
              <a:t>qiankun.su@jmu.edu.cn</a:t>
            </a:r>
            <a:endParaRPr lang="en-US" sz="2400"/>
          </a:p>
        </p:txBody>
      </p:sp>
    </p:spTree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231670" y="400717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SimSun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SimSun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3970" y="6306820"/>
            <a:ext cx="12213590" cy="559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905"/>
            <a:ext cx="12199620" cy="11195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66520" y="208280"/>
            <a:ext cx="10514330" cy="684530"/>
          </a:xfrm>
          <a:prstGeom prst="rect">
            <a:avLst/>
          </a:prstGeom>
        </p:spPr>
        <p:txBody>
          <a:bodyPr/>
          <a:lstStyle>
            <a:lvl1pPr eaLnBrk="1" fontAlgn="ctr" latinLnBrk="0" hangingPunct="1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900" y="1217295"/>
            <a:ext cx="11778615" cy="4959985"/>
          </a:xfrm>
          <a:prstGeom prst="rect">
            <a:avLst/>
          </a:prstGeom>
        </p:spPr>
        <p:txBody>
          <a:bodyPr/>
          <a:lstStyle>
            <a:lvl1pPr marL="45847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J"/>
              <a:defRPr>
                <a:latin typeface="+mn-ea"/>
                <a:ea typeface="+mn-ea"/>
              </a:defRPr>
            </a:lvl1pPr>
            <a:lvl2pPr marL="833755" indent="-342900" eaLnBrk="1" fontAlgn="auto" latinLnBrk="0" hangingPunct="1">
              <a:lnSpc>
                <a:spcPct val="150000"/>
              </a:lnSpc>
              <a:buSzPct val="80000"/>
              <a:buFont typeface="Wingdings" panose="05000000000000000000" charset="0"/>
              <a:buChar char="¡"/>
              <a:defRPr>
                <a:latin typeface="+mn-ea"/>
                <a:ea typeface="+mn-ea"/>
              </a:defRPr>
            </a:lvl2pPr>
            <a:lvl3pPr marL="1323340" indent="-342900" eaLnBrk="1" fontAlgn="auto" latinLnBrk="0" hangingPunct="1">
              <a:lnSpc>
                <a:spcPct val="150000"/>
              </a:lnSpc>
              <a:buSzPct val="140000"/>
              <a:buFont typeface="Wingdings" panose="05000000000000000000" charset="0"/>
              <a:buChar char=""/>
              <a:defRPr>
                <a:latin typeface="+mn-ea"/>
                <a:ea typeface="+mn-ea"/>
              </a:defRPr>
            </a:lvl3pPr>
            <a:lvl4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4pPr>
            <a:lvl5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88100"/>
            <a:ext cx="17392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苏铅坤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104130" y="6388100"/>
            <a:ext cx="315976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计算机网络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9645" y="6388100"/>
            <a:ext cx="75120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2" name="文本框 17"/>
          <p:cNvSpPr txBox="1"/>
          <p:nvPr userDrawn="1"/>
        </p:nvSpPr>
        <p:spPr>
          <a:xfrm>
            <a:off x="381726" y="248569"/>
            <a:ext cx="7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 userDrawn="1"/>
        </p:nvGrpSpPr>
        <p:grpSpPr>
          <a:xfrm>
            <a:off x="216618" y="172145"/>
            <a:ext cx="942567" cy="804941"/>
            <a:chOff x="-232427" y="-283585"/>
            <a:chExt cx="2596386" cy="2217283"/>
          </a:xfrm>
        </p:grpSpPr>
        <p:sp>
          <p:nvSpPr>
            <p:cNvPr id="138" name="椭圆 137"/>
            <p:cNvSpPr/>
            <p:nvPr/>
          </p:nvSpPr>
          <p:spPr>
            <a:xfrm>
              <a:off x="-232427" y="-181291"/>
              <a:ext cx="942567" cy="942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1360810" y="855446"/>
              <a:ext cx="927953" cy="9279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308145" y="808463"/>
              <a:ext cx="1125235" cy="11252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166801" y="-283585"/>
              <a:ext cx="2089723" cy="20897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2032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2149085" y="-283585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23983" y="1333840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</p:grpSp>
      <p:sp>
        <p:nvSpPr>
          <p:cNvPr id="10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412750" y="325120"/>
            <a:ext cx="668655" cy="512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0627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909646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20700" y="6356350"/>
            <a:ext cx="11150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计算机网络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/>
          <p:nvPr userDrawn="1"/>
        </p:nvSpPr>
        <p:spPr>
          <a:xfrm>
            <a:off x="0" y="1150"/>
            <a:ext cx="3720973" cy="685601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 userDrawn="1"/>
        </p:nvSpPr>
        <p:spPr>
          <a:xfrm>
            <a:off x="5788614" y="1574057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69" name="圆角矩形 68"/>
          <p:cNvSpPr/>
          <p:nvPr userDrawn="1"/>
        </p:nvSpPr>
        <p:spPr>
          <a:xfrm>
            <a:off x="6669405" y="1574165"/>
            <a:ext cx="3740150" cy="5111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71" name="圆角矩形 70"/>
          <p:cNvSpPr/>
          <p:nvPr userDrawn="1"/>
        </p:nvSpPr>
        <p:spPr>
          <a:xfrm>
            <a:off x="5788614" y="2410074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73" name="圆角矩形 72"/>
          <p:cNvSpPr/>
          <p:nvPr userDrawn="1"/>
        </p:nvSpPr>
        <p:spPr>
          <a:xfrm>
            <a:off x="6645910" y="2409825"/>
            <a:ext cx="3740150" cy="5111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75" name="圆角矩形 74"/>
          <p:cNvSpPr/>
          <p:nvPr userDrawn="1"/>
        </p:nvSpPr>
        <p:spPr>
          <a:xfrm>
            <a:off x="5788614" y="3295467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77" name="圆角矩形 76"/>
          <p:cNvSpPr/>
          <p:nvPr userDrawn="1"/>
        </p:nvSpPr>
        <p:spPr>
          <a:xfrm>
            <a:off x="6669405" y="3295650"/>
            <a:ext cx="3740150" cy="5111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79" name="圆角矩形 78"/>
          <p:cNvSpPr/>
          <p:nvPr userDrawn="1"/>
        </p:nvSpPr>
        <p:spPr>
          <a:xfrm>
            <a:off x="5788614" y="4179877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1" name="圆角矩形 80"/>
          <p:cNvSpPr/>
          <p:nvPr userDrawn="1"/>
        </p:nvSpPr>
        <p:spPr>
          <a:xfrm>
            <a:off x="6669405" y="4179570"/>
            <a:ext cx="3740150" cy="5111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3" name="圆角矩形 82"/>
          <p:cNvSpPr/>
          <p:nvPr userDrawn="1"/>
        </p:nvSpPr>
        <p:spPr>
          <a:xfrm>
            <a:off x="5788743" y="5056001"/>
            <a:ext cx="512660" cy="51123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latin typeface="+mj-l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5" name="圆角矩形 84"/>
          <p:cNvSpPr/>
          <p:nvPr userDrawn="1"/>
        </p:nvSpPr>
        <p:spPr>
          <a:xfrm>
            <a:off x="6669405" y="5055870"/>
            <a:ext cx="3740150" cy="51117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6" tIns="60948" rIns="121896" bIns="60948" anchor="ctr"/>
          <a:lstStyle/>
          <a:p>
            <a:pPr algn="ctr">
              <a:defRPr/>
            </a:pPr>
            <a:endParaRPr lang="zh-CN" altLang="en-US" sz="3600" dirty="0">
              <a:latin typeface="+mj-l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338359" y="2219563"/>
            <a:ext cx="2805024" cy="1351280"/>
          </a:xfrm>
          <a:prstGeom prst="rect">
            <a:avLst/>
          </a:prstGeom>
          <a:noFill/>
        </p:spPr>
        <p:txBody>
          <a:bodyPr wrap="square" lIns="121816" tIns="60906" rIns="121816" bIns="60906">
            <a:spAutoFit/>
          </a:bodyPr>
          <a:lstStyle/>
          <a:p>
            <a:pPr algn="r">
              <a:defRPr/>
            </a:pPr>
            <a:r>
              <a:rPr lang="zh-CN" altLang="en-US" sz="48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8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defRPr/>
            </a:pPr>
            <a:r>
              <a:rPr lang="en-US" altLang="zh-CN" sz="3200" b="1" spc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200" b="1" spc="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占位符 3"/>
          <p:cNvSpPr>
            <a:spLocks noGrp="1"/>
          </p:cNvSpPr>
          <p:nvPr>
            <p:ph type="body" sz="half" idx="2"/>
          </p:nvPr>
        </p:nvSpPr>
        <p:spPr>
          <a:xfrm>
            <a:off x="6975475" y="1657985"/>
            <a:ext cx="3308985" cy="440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3"/>
          <p:cNvSpPr>
            <a:spLocks noGrp="1"/>
          </p:cNvSpPr>
          <p:nvPr>
            <p:ph type="body" sz="half" idx="14"/>
          </p:nvPr>
        </p:nvSpPr>
        <p:spPr>
          <a:xfrm>
            <a:off x="6998970" y="3343275"/>
            <a:ext cx="3308985" cy="440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5"/>
          </p:nvPr>
        </p:nvSpPr>
        <p:spPr>
          <a:xfrm>
            <a:off x="6998970" y="4227195"/>
            <a:ext cx="3308985" cy="440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文本占位符 3"/>
          <p:cNvSpPr>
            <a:spLocks noGrp="1"/>
          </p:cNvSpPr>
          <p:nvPr>
            <p:ph type="body" sz="half" idx="16"/>
          </p:nvPr>
        </p:nvSpPr>
        <p:spPr>
          <a:xfrm>
            <a:off x="6998970" y="5103495"/>
            <a:ext cx="3308985" cy="440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7"/>
          </p:nvPr>
        </p:nvSpPr>
        <p:spPr>
          <a:xfrm>
            <a:off x="6975475" y="2480310"/>
            <a:ext cx="3308985" cy="4406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4325" y="2878455"/>
            <a:ext cx="6732905" cy="1069975"/>
          </a:xfrm>
        </p:spPr>
        <p:txBody>
          <a:bodyPr/>
          <a:lstStyle>
            <a:lvl1pPr algn="ctr">
              <a:defRPr sz="3800">
                <a:latin typeface="+mn-e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7A7F446-E249-416A-DF42-C3627C5F4E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469" y="1394592"/>
            <a:ext cx="4261366" cy="4261366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自由: 形状 1"/>
          <p:cNvSpPr/>
          <p:nvPr userDrawn="1"/>
        </p:nvSpPr>
        <p:spPr bwMode="auto">
          <a:xfrm rot="10800000">
            <a:off x="3397230" y="2635896"/>
            <a:ext cx="8794770" cy="1971348"/>
          </a:xfrm>
          <a:custGeom>
            <a:avLst/>
            <a:gdLst>
              <a:gd name="connsiteX0" fmla="*/ 8142861 w 8794770"/>
              <a:gd name="connsiteY0" fmla="*/ 1971348 h 1971348"/>
              <a:gd name="connsiteX1" fmla="*/ 7474830 w 8794770"/>
              <a:gd name="connsiteY1" fmla="*/ 1971348 h 1971348"/>
              <a:gd name="connsiteX2" fmla="*/ 7236982 w 8794770"/>
              <a:gd name="connsiteY2" fmla="*/ 1971348 h 1971348"/>
              <a:gd name="connsiteX3" fmla="*/ 0 w 8794770"/>
              <a:gd name="connsiteY3" fmla="*/ 1971348 h 1971348"/>
              <a:gd name="connsiteX4" fmla="*/ 0 w 8794770"/>
              <a:gd name="connsiteY4" fmla="*/ 0 h 1971348"/>
              <a:gd name="connsiteX5" fmla="*/ 7236982 w 8794770"/>
              <a:gd name="connsiteY5" fmla="*/ 0 h 1971348"/>
              <a:gd name="connsiteX6" fmla="*/ 7474830 w 8794770"/>
              <a:gd name="connsiteY6" fmla="*/ 0 h 1971348"/>
              <a:gd name="connsiteX7" fmla="*/ 7535993 w 8794770"/>
              <a:gd name="connsiteY7" fmla="*/ 0 h 1971348"/>
              <a:gd name="connsiteX8" fmla="*/ 8142861 w 8794770"/>
              <a:gd name="connsiteY8" fmla="*/ 0 h 1971348"/>
              <a:gd name="connsiteX9" fmla="*/ 8317566 w 8794770"/>
              <a:gd name="connsiteY9" fmla="*/ 100348 h 1971348"/>
              <a:gd name="connsiteX10" fmla="*/ 8770506 w 8794770"/>
              <a:gd name="connsiteY10" fmla="*/ 885326 h 1971348"/>
              <a:gd name="connsiteX11" fmla="*/ 8770506 w 8794770"/>
              <a:gd name="connsiteY11" fmla="*/ 1086022 h 1971348"/>
              <a:gd name="connsiteX12" fmla="*/ 8317566 w 8794770"/>
              <a:gd name="connsiteY12" fmla="*/ 1871000 h 1971348"/>
              <a:gd name="connsiteX13" fmla="*/ 8142861 w 8794770"/>
              <a:gd name="connsiteY13" fmla="*/ 1971348 h 19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94770" h="1971348">
                <a:moveTo>
                  <a:pt x="8142861" y="1971348"/>
                </a:moveTo>
                <a:lnTo>
                  <a:pt x="7474830" y="1971348"/>
                </a:lnTo>
                <a:lnTo>
                  <a:pt x="7236982" y="1971348"/>
                </a:lnTo>
                <a:lnTo>
                  <a:pt x="0" y="1971348"/>
                </a:lnTo>
                <a:lnTo>
                  <a:pt x="0" y="0"/>
                </a:lnTo>
                <a:lnTo>
                  <a:pt x="7236982" y="0"/>
                </a:lnTo>
                <a:lnTo>
                  <a:pt x="7474830" y="0"/>
                </a:lnTo>
                <a:lnTo>
                  <a:pt x="7535993" y="0"/>
                </a:lnTo>
                <a:cubicBezTo>
                  <a:pt x="8142861" y="0"/>
                  <a:pt x="8142861" y="0"/>
                  <a:pt x="8142861" y="0"/>
                </a:cubicBezTo>
                <a:cubicBezTo>
                  <a:pt x="8207567" y="0"/>
                  <a:pt x="8285213" y="45318"/>
                  <a:pt x="8317566" y="100348"/>
                </a:cubicBezTo>
                <a:cubicBezTo>
                  <a:pt x="8770506" y="885326"/>
                  <a:pt x="8770506" y="885326"/>
                  <a:pt x="8770506" y="885326"/>
                </a:cubicBezTo>
                <a:cubicBezTo>
                  <a:pt x="8802859" y="940356"/>
                  <a:pt x="8802859" y="1030992"/>
                  <a:pt x="8770506" y="1086022"/>
                </a:cubicBezTo>
                <a:cubicBezTo>
                  <a:pt x="8317566" y="1871000"/>
                  <a:pt x="8317566" y="1871000"/>
                  <a:pt x="8317566" y="1871000"/>
                </a:cubicBezTo>
                <a:cubicBezTo>
                  <a:pt x="8285213" y="1926030"/>
                  <a:pt x="8207567" y="1971348"/>
                  <a:pt x="8142861" y="1971348"/>
                </a:cubicBezTo>
                <a:close/>
              </a:path>
            </a:pathLst>
          </a:custGeom>
          <a:solidFill>
            <a:srgbClr val="262626"/>
          </a:solidFill>
          <a:ln w="15875">
            <a:noFill/>
          </a:ln>
          <a:effectLst/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自由: 形状 2"/>
          <p:cNvSpPr/>
          <p:nvPr userDrawn="1"/>
        </p:nvSpPr>
        <p:spPr>
          <a:xfrm>
            <a:off x="-5080" y="2635895"/>
            <a:ext cx="3381456" cy="1971348"/>
          </a:xfrm>
          <a:custGeom>
            <a:avLst/>
            <a:gdLst>
              <a:gd name="connsiteX0" fmla="*/ 0 w 3381456"/>
              <a:gd name="connsiteY0" fmla="*/ 0 h 1971348"/>
              <a:gd name="connsiteX1" fmla="*/ 1824880 w 3381456"/>
              <a:gd name="connsiteY1" fmla="*/ 0 h 1971348"/>
              <a:gd name="connsiteX2" fmla="*/ 2061110 w 3381456"/>
              <a:gd name="connsiteY2" fmla="*/ 0 h 1971348"/>
              <a:gd name="connsiteX3" fmla="*/ 2730760 w 3381456"/>
              <a:gd name="connsiteY3" fmla="*/ 0 h 1971348"/>
              <a:gd name="connsiteX4" fmla="*/ 2905465 w 3381456"/>
              <a:gd name="connsiteY4" fmla="*/ 100348 h 1971348"/>
              <a:gd name="connsiteX5" fmla="*/ 3358405 w 3381456"/>
              <a:gd name="connsiteY5" fmla="*/ 885326 h 1971348"/>
              <a:gd name="connsiteX6" fmla="*/ 3358405 w 3381456"/>
              <a:gd name="connsiteY6" fmla="*/ 1086022 h 1971348"/>
              <a:gd name="connsiteX7" fmla="*/ 2905465 w 3381456"/>
              <a:gd name="connsiteY7" fmla="*/ 1871000 h 1971348"/>
              <a:gd name="connsiteX8" fmla="*/ 2730760 w 3381456"/>
              <a:gd name="connsiteY8" fmla="*/ 1971348 h 1971348"/>
              <a:gd name="connsiteX9" fmla="*/ 1824880 w 3381456"/>
              <a:gd name="connsiteY9" fmla="*/ 1971348 h 1971348"/>
              <a:gd name="connsiteX10" fmla="*/ 1824874 w 3381456"/>
              <a:gd name="connsiteY10" fmla="*/ 1971347 h 1971348"/>
              <a:gd name="connsiteX11" fmla="*/ 0 w 3381456"/>
              <a:gd name="connsiteY11" fmla="*/ 1971347 h 19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81456" h="1971348">
                <a:moveTo>
                  <a:pt x="0" y="0"/>
                </a:moveTo>
                <a:lnTo>
                  <a:pt x="1824880" y="0"/>
                </a:lnTo>
                <a:lnTo>
                  <a:pt x="2061110" y="0"/>
                </a:lnTo>
                <a:lnTo>
                  <a:pt x="2730760" y="0"/>
                </a:lnTo>
                <a:cubicBezTo>
                  <a:pt x="2793848" y="0"/>
                  <a:pt x="2873112" y="45318"/>
                  <a:pt x="2905465" y="100348"/>
                </a:cubicBezTo>
                <a:cubicBezTo>
                  <a:pt x="3358405" y="885326"/>
                  <a:pt x="3358405" y="885326"/>
                  <a:pt x="3358405" y="885326"/>
                </a:cubicBezTo>
                <a:cubicBezTo>
                  <a:pt x="3389140" y="940356"/>
                  <a:pt x="3389140" y="1030992"/>
                  <a:pt x="3358405" y="1086022"/>
                </a:cubicBezTo>
                <a:cubicBezTo>
                  <a:pt x="2905465" y="1871000"/>
                  <a:pt x="2905465" y="1871000"/>
                  <a:pt x="2905465" y="1871000"/>
                </a:cubicBezTo>
                <a:cubicBezTo>
                  <a:pt x="2873112" y="1926030"/>
                  <a:pt x="2793848" y="1971348"/>
                  <a:pt x="2730760" y="1971348"/>
                </a:cubicBezTo>
                <a:cubicBezTo>
                  <a:pt x="1824880" y="1971348"/>
                  <a:pt x="1824880" y="1971348"/>
                  <a:pt x="1824880" y="1971348"/>
                </a:cubicBezTo>
                <a:lnTo>
                  <a:pt x="1824874" y="1971347"/>
                </a:lnTo>
                <a:lnTo>
                  <a:pt x="0" y="197134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3233420"/>
            <a:ext cx="1964055" cy="95631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文本占位符 2"/>
          <p:cNvSpPr>
            <a:spLocks noGrp="1"/>
          </p:cNvSpPr>
          <p:nvPr>
            <p:ph type="body" idx="1"/>
          </p:nvPr>
        </p:nvSpPr>
        <p:spPr>
          <a:xfrm>
            <a:off x="3881120" y="3232785"/>
            <a:ext cx="8166735" cy="956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4000" b="0" i="0" u="none" strike="noStrike" kern="1200" cap="none" spc="0" normalizeH="0" baseline="0" noProof="1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35" y="6290945"/>
            <a:ext cx="12198985" cy="559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5" y="-16510"/>
            <a:ext cx="12198985" cy="1104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66520" y="208280"/>
            <a:ext cx="10514330" cy="684530"/>
          </a:xfrm>
          <a:prstGeom prst="rect">
            <a:avLst/>
          </a:prstGeom>
        </p:spPr>
        <p:txBody>
          <a:bodyPr/>
          <a:lstStyle>
            <a:lvl1pPr eaLnBrk="1" fontAlgn="ctr" latinLnBrk="0" hangingPunct="1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题内容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900" y="1217295"/>
            <a:ext cx="5283835" cy="4959985"/>
          </a:xfrm>
          <a:prstGeom prst="rect">
            <a:avLst/>
          </a:prstGeom>
        </p:spPr>
        <p:txBody>
          <a:bodyPr/>
          <a:lstStyle>
            <a:lvl1pPr marL="45847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J"/>
              <a:defRPr>
                <a:latin typeface="+mn-ea"/>
                <a:ea typeface="+mn-ea"/>
              </a:defRPr>
            </a:lvl1pPr>
            <a:lvl2pPr marL="833755" indent="-342900" eaLnBrk="1" fontAlgn="auto" latinLnBrk="0" hangingPunct="1">
              <a:lnSpc>
                <a:spcPct val="150000"/>
              </a:lnSpc>
              <a:buSzPct val="80000"/>
              <a:buFont typeface="Wingdings" panose="05000000000000000000" charset="0"/>
              <a:buChar char="¡"/>
              <a:defRPr>
                <a:latin typeface="+mn-ea"/>
                <a:ea typeface="+mn-ea"/>
              </a:defRPr>
            </a:lvl2pPr>
            <a:lvl3pPr marL="1323340" indent="-342900" eaLnBrk="1" fontAlgn="auto" latinLnBrk="0" hangingPunct="1">
              <a:lnSpc>
                <a:spcPct val="150000"/>
              </a:lnSpc>
              <a:buSzPct val="140000"/>
              <a:buFont typeface="Wingdings" panose="05000000000000000000" charset="0"/>
              <a:buChar char=""/>
              <a:defRPr>
                <a:latin typeface="+mn-ea"/>
                <a:ea typeface="+mn-ea"/>
              </a:defRPr>
            </a:lvl3pPr>
            <a:lvl4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4pPr>
            <a:lvl5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88100"/>
            <a:ext cx="17392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苏铅坤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104130" y="6388100"/>
            <a:ext cx="315976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计算机网络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9645" y="6388100"/>
            <a:ext cx="75120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2" name="文本框 17"/>
          <p:cNvSpPr txBox="1"/>
          <p:nvPr userDrawn="1"/>
        </p:nvSpPr>
        <p:spPr>
          <a:xfrm>
            <a:off x="381726" y="248569"/>
            <a:ext cx="7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 userDrawn="1"/>
        </p:nvGrpSpPr>
        <p:grpSpPr>
          <a:xfrm>
            <a:off x="216618" y="172145"/>
            <a:ext cx="942567" cy="804941"/>
            <a:chOff x="-232427" y="-283585"/>
            <a:chExt cx="2596386" cy="2217283"/>
          </a:xfrm>
        </p:grpSpPr>
        <p:sp>
          <p:nvSpPr>
            <p:cNvPr id="138" name="椭圆 137"/>
            <p:cNvSpPr/>
            <p:nvPr/>
          </p:nvSpPr>
          <p:spPr>
            <a:xfrm>
              <a:off x="-232427" y="-181291"/>
              <a:ext cx="942567" cy="942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1360810" y="855446"/>
              <a:ext cx="927953" cy="9279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308145" y="808463"/>
              <a:ext cx="1125235" cy="11252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166801" y="-283585"/>
              <a:ext cx="2089723" cy="20897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2032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2149085" y="-283585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23983" y="1333840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</p:grpSp>
      <p:sp>
        <p:nvSpPr>
          <p:cNvPr id="10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412750" y="325120"/>
            <a:ext cx="668655" cy="512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sp>
        <p:nvSpPr>
          <p:cNvPr id="7" name="内容占位符 2"/>
          <p:cNvSpPr>
            <a:spLocks noGrp="1"/>
          </p:cNvSpPr>
          <p:nvPr>
            <p:ph idx="14"/>
          </p:nvPr>
        </p:nvSpPr>
        <p:spPr>
          <a:xfrm>
            <a:off x="5872480" y="1217295"/>
            <a:ext cx="6008370" cy="4959985"/>
          </a:xfrm>
          <a:prstGeom prst="rect">
            <a:avLst/>
          </a:prstGeom>
        </p:spPr>
        <p:txBody>
          <a:bodyPr/>
          <a:lstStyle>
            <a:lvl1pPr marL="45847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J"/>
              <a:defRPr>
                <a:latin typeface="+mn-ea"/>
                <a:ea typeface="+mn-ea"/>
              </a:defRPr>
            </a:lvl1pPr>
            <a:lvl2pPr marL="833755" indent="-342900" eaLnBrk="1" fontAlgn="auto" latinLnBrk="0" hangingPunct="1">
              <a:lnSpc>
                <a:spcPct val="150000"/>
              </a:lnSpc>
              <a:buSzPct val="80000"/>
              <a:buFont typeface="Wingdings" panose="05000000000000000000" charset="0"/>
              <a:buChar char="¡"/>
              <a:defRPr>
                <a:latin typeface="+mn-ea"/>
                <a:ea typeface="+mn-ea"/>
              </a:defRPr>
            </a:lvl2pPr>
            <a:lvl3pPr marL="1323340" indent="-342900" eaLnBrk="1" fontAlgn="auto" latinLnBrk="0" hangingPunct="1">
              <a:lnSpc>
                <a:spcPct val="150000"/>
              </a:lnSpc>
              <a:buSzPct val="140000"/>
              <a:buFont typeface="Wingdings" panose="05000000000000000000" charset="0"/>
              <a:buChar char=""/>
              <a:defRPr>
                <a:latin typeface="+mn-ea"/>
                <a:ea typeface="+mn-ea"/>
              </a:defRPr>
            </a:lvl3pPr>
            <a:lvl4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4pPr>
            <a:lvl5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35" y="6306820"/>
            <a:ext cx="12198985" cy="559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5" y="-16510"/>
            <a:ext cx="12198985" cy="1104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66520" y="208280"/>
            <a:ext cx="10514330" cy="684530"/>
          </a:xfrm>
          <a:prstGeom prst="rect">
            <a:avLst/>
          </a:prstGeom>
        </p:spPr>
        <p:txBody>
          <a:bodyPr/>
          <a:lstStyle>
            <a:lvl1pPr eaLnBrk="1" fontAlgn="ctr" latinLnBrk="0" hangingPunct="1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535" y="1217295"/>
            <a:ext cx="5283835" cy="4959985"/>
          </a:xfrm>
          <a:prstGeom prst="rect">
            <a:avLst/>
          </a:prstGeom>
        </p:spPr>
        <p:txBody>
          <a:bodyPr/>
          <a:lstStyle>
            <a:lvl1pPr marL="45847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J"/>
              <a:defRPr>
                <a:latin typeface="+mn-ea"/>
                <a:ea typeface="+mn-ea"/>
              </a:defRPr>
            </a:lvl1pPr>
            <a:lvl2pPr marL="833755" indent="-342900" eaLnBrk="1" fontAlgn="auto" latinLnBrk="0" hangingPunct="1">
              <a:lnSpc>
                <a:spcPct val="150000"/>
              </a:lnSpc>
              <a:buSzPct val="80000"/>
              <a:buFont typeface="Wingdings" panose="05000000000000000000" charset="0"/>
              <a:buChar char="¡"/>
              <a:defRPr>
                <a:latin typeface="+mn-ea"/>
                <a:ea typeface="+mn-ea"/>
              </a:defRPr>
            </a:lvl2pPr>
            <a:lvl3pPr marL="1323340" indent="-342900" eaLnBrk="1" fontAlgn="auto" latinLnBrk="0" hangingPunct="1">
              <a:lnSpc>
                <a:spcPct val="150000"/>
              </a:lnSpc>
              <a:buSzPct val="140000"/>
              <a:buFont typeface="Wingdings" panose="05000000000000000000" charset="0"/>
              <a:buChar char=""/>
              <a:defRPr>
                <a:latin typeface="+mn-ea"/>
                <a:ea typeface="+mn-ea"/>
              </a:defRPr>
            </a:lvl3pPr>
            <a:lvl4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4pPr>
            <a:lvl5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88100"/>
            <a:ext cx="17392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苏铅坤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104130" y="6388100"/>
            <a:ext cx="315976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计算机网络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9645" y="6388100"/>
            <a:ext cx="75120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2" name="文本框 17"/>
          <p:cNvSpPr txBox="1"/>
          <p:nvPr userDrawn="1"/>
        </p:nvSpPr>
        <p:spPr>
          <a:xfrm>
            <a:off x="381726" y="248569"/>
            <a:ext cx="7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 userDrawn="1"/>
        </p:nvGrpSpPr>
        <p:grpSpPr>
          <a:xfrm>
            <a:off x="216618" y="172145"/>
            <a:ext cx="942567" cy="804941"/>
            <a:chOff x="-232427" y="-283585"/>
            <a:chExt cx="2596386" cy="2217283"/>
          </a:xfrm>
        </p:grpSpPr>
        <p:sp>
          <p:nvSpPr>
            <p:cNvPr id="138" name="椭圆 137"/>
            <p:cNvSpPr/>
            <p:nvPr/>
          </p:nvSpPr>
          <p:spPr>
            <a:xfrm>
              <a:off x="-232427" y="-181291"/>
              <a:ext cx="942567" cy="942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1360810" y="855446"/>
              <a:ext cx="927953" cy="9279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308145" y="808463"/>
              <a:ext cx="1125235" cy="11252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166801" y="-283585"/>
              <a:ext cx="2089723" cy="20897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2032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2149085" y="-283585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23983" y="1333840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</p:grpSp>
      <p:sp>
        <p:nvSpPr>
          <p:cNvPr id="10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412750" y="325120"/>
            <a:ext cx="668655" cy="512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35" y="6306820"/>
            <a:ext cx="12198985" cy="559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5" y="-16510"/>
            <a:ext cx="12198985" cy="1104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66520" y="208280"/>
            <a:ext cx="10514330" cy="684530"/>
          </a:xfrm>
          <a:prstGeom prst="rect">
            <a:avLst/>
          </a:prstGeom>
        </p:spPr>
        <p:txBody>
          <a:bodyPr/>
          <a:lstStyle>
            <a:lvl1pPr eaLnBrk="1" fontAlgn="ctr" latinLnBrk="0" hangingPunct="1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内容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535" y="1217295"/>
            <a:ext cx="8482965" cy="4959985"/>
          </a:xfrm>
          <a:prstGeom prst="rect">
            <a:avLst/>
          </a:prstGeom>
        </p:spPr>
        <p:txBody>
          <a:bodyPr/>
          <a:lstStyle>
            <a:lvl1pPr marL="458470" indent="-457200" eaLnBrk="1" fontAlgn="auto" latinLnBrk="0" hangingPunct="1">
              <a:lnSpc>
                <a:spcPct val="150000"/>
              </a:lnSpc>
              <a:buFont typeface="Wingdings" panose="05000000000000000000" charset="0"/>
              <a:buChar char="J"/>
              <a:defRPr>
                <a:latin typeface="+mn-ea"/>
                <a:ea typeface="+mn-ea"/>
              </a:defRPr>
            </a:lvl1pPr>
            <a:lvl2pPr marL="833755" indent="-342900" eaLnBrk="1" fontAlgn="auto" latinLnBrk="0" hangingPunct="1">
              <a:lnSpc>
                <a:spcPct val="150000"/>
              </a:lnSpc>
              <a:buSzPct val="80000"/>
              <a:buFont typeface="Wingdings" panose="05000000000000000000" charset="0"/>
              <a:buChar char="¡"/>
              <a:defRPr>
                <a:latin typeface="+mn-ea"/>
                <a:ea typeface="+mn-ea"/>
              </a:defRPr>
            </a:lvl2pPr>
            <a:lvl3pPr marL="1323340" indent="-342900" eaLnBrk="1" fontAlgn="auto" latinLnBrk="0" hangingPunct="1">
              <a:lnSpc>
                <a:spcPct val="150000"/>
              </a:lnSpc>
              <a:buSzPct val="140000"/>
              <a:buFont typeface="Wingdings" panose="05000000000000000000" charset="0"/>
              <a:buChar char=""/>
              <a:defRPr>
                <a:latin typeface="+mn-ea"/>
                <a:ea typeface="+mn-ea"/>
              </a:defRPr>
            </a:lvl3pPr>
            <a:lvl4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4pPr>
            <a:lvl5pPr indent="-227330" eaLnBrk="1" fontAlgn="auto" latinLnBrk="0" hangingPunct="1">
              <a:lnSpc>
                <a:spcPct val="150000"/>
              </a:lnSpc>
              <a:defRPr>
                <a:latin typeface="+mn-ea"/>
                <a:ea typeface="+mn-ea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88100"/>
            <a:ext cx="17392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苏铅坤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104130" y="6388100"/>
            <a:ext cx="315976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计算机网络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9645" y="6388100"/>
            <a:ext cx="75120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2" name="文本框 17"/>
          <p:cNvSpPr txBox="1"/>
          <p:nvPr userDrawn="1"/>
        </p:nvSpPr>
        <p:spPr>
          <a:xfrm>
            <a:off x="381726" y="248569"/>
            <a:ext cx="7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 userDrawn="1"/>
        </p:nvGrpSpPr>
        <p:grpSpPr>
          <a:xfrm>
            <a:off x="216618" y="172145"/>
            <a:ext cx="942567" cy="804941"/>
            <a:chOff x="-232427" y="-283585"/>
            <a:chExt cx="2596386" cy="2217283"/>
          </a:xfrm>
        </p:grpSpPr>
        <p:sp>
          <p:nvSpPr>
            <p:cNvPr id="138" name="椭圆 137"/>
            <p:cNvSpPr/>
            <p:nvPr/>
          </p:nvSpPr>
          <p:spPr>
            <a:xfrm>
              <a:off x="-232427" y="-181291"/>
              <a:ext cx="942567" cy="942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1360810" y="855446"/>
              <a:ext cx="927953" cy="9279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308145" y="808463"/>
              <a:ext cx="1125235" cy="11252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166801" y="-283585"/>
              <a:ext cx="2089723" cy="20897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2032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2149085" y="-283585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23983" y="1333840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</p:grpSp>
      <p:sp>
        <p:nvSpPr>
          <p:cNvPr id="10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412750" y="325120"/>
            <a:ext cx="668655" cy="512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34450" y="2171065"/>
            <a:ext cx="29464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35" y="6306820"/>
            <a:ext cx="12198985" cy="55943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35" y="-16510"/>
            <a:ext cx="12198985" cy="1104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366520" y="208280"/>
            <a:ext cx="10514330" cy="684530"/>
          </a:xfrm>
          <a:prstGeom prst="rect">
            <a:avLst/>
          </a:prstGeom>
        </p:spPr>
        <p:txBody>
          <a:bodyPr/>
          <a:lstStyle>
            <a:lvl1pPr eaLnBrk="1" fontAlgn="ctr" latinLnBrk="0" hangingPunct="1">
              <a:defRPr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入标题内容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88100"/>
            <a:ext cx="173926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苏铅坤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104130" y="6388100"/>
            <a:ext cx="315976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计算机网络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129645" y="6388100"/>
            <a:ext cx="751205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F8BEFBF-5B5F-4BD2-A74A-61A97BF1200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2" name="文本框 17"/>
          <p:cNvSpPr txBox="1"/>
          <p:nvPr userDrawn="1"/>
        </p:nvSpPr>
        <p:spPr>
          <a:xfrm>
            <a:off x="381726" y="248569"/>
            <a:ext cx="771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 userDrawn="1"/>
        </p:nvGrpSpPr>
        <p:grpSpPr>
          <a:xfrm>
            <a:off x="216618" y="172145"/>
            <a:ext cx="942567" cy="804941"/>
            <a:chOff x="-232427" y="-283585"/>
            <a:chExt cx="2596386" cy="2217283"/>
          </a:xfrm>
        </p:grpSpPr>
        <p:sp>
          <p:nvSpPr>
            <p:cNvPr id="138" name="椭圆 137"/>
            <p:cNvSpPr/>
            <p:nvPr/>
          </p:nvSpPr>
          <p:spPr>
            <a:xfrm>
              <a:off x="-232427" y="-181291"/>
              <a:ext cx="942567" cy="9425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1905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 dirty="0">
                <a:cs typeface="+mn-ea"/>
                <a:sym typeface="+mn-lt"/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1360810" y="855446"/>
              <a:ext cx="927953" cy="9279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308145" y="808463"/>
              <a:ext cx="1125235" cy="11252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2225">
              <a:solidFill>
                <a:schemeClr val="bg1"/>
              </a:solidFill>
            </a:ln>
            <a:effectLst>
              <a:outerShdw blurRad="419100" dist="5715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166801" y="-283585"/>
              <a:ext cx="2089723" cy="208972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419100" dist="203200" dir="2700000" sx="90000" sy="9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700">
                <a:cs typeface="+mn-ea"/>
                <a:sym typeface="+mn-lt"/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2149085" y="-283585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23983" y="1333840"/>
              <a:ext cx="214874" cy="2148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36000">
                  <a:schemeClr val="bg1"/>
                </a:gs>
                <a:gs pos="100000">
                  <a:srgbClr val="C7C7C7"/>
                </a:gs>
              </a:gsLst>
              <a:lin ang="13500000" scaled="1"/>
              <a:tileRect/>
            </a:gradFill>
            <a:ln w="9525">
              <a:solidFill>
                <a:schemeClr val="bg1"/>
              </a:solidFill>
            </a:ln>
            <a:effectLst>
              <a:outerShdw blurRad="419100" dist="190500" dir="2700000" sx="90000" sy="90000" algn="tl" rotWithShape="0">
                <a:schemeClr val="tx1">
                  <a:alpha val="4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">
                <a:cs typeface="+mn-ea"/>
                <a:sym typeface="+mn-lt"/>
              </a:endParaRPr>
            </a:p>
          </p:txBody>
        </p:sp>
      </p:grpSp>
      <p:sp>
        <p:nvSpPr>
          <p:cNvPr id="10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412750" y="325120"/>
            <a:ext cx="668655" cy="51244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导言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8949" y="5115490"/>
            <a:ext cx="2576195" cy="446405"/>
          </a:xfrm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一个思考问题的方法：</a:t>
            </a:r>
            <a:r>
              <a:rPr lang="zh-CN" altLang="en-US">
                <a:sym typeface="+mn-ea"/>
              </a:rPr>
              <a:t>把问题放大</a:t>
            </a:r>
            <a:endParaRPr lang="en-US" altLang="zh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连网设备增加</a:t>
            </a:r>
          </a:p>
          <a:p>
            <a:pPr lvl="1"/>
            <a:r>
              <a:rPr lang="en-US" altLang="zh-CN"/>
              <a:t>10X	</a:t>
            </a:r>
          </a:p>
          <a:p>
            <a:pPr lvl="1"/>
            <a:r>
              <a:rPr lang="en-US" altLang="zh-CN"/>
              <a:t>100X</a:t>
            </a:r>
          </a:p>
          <a:p>
            <a:pPr lvl="1"/>
            <a:r>
              <a:rPr lang="en-US" altLang="zh-CN"/>
              <a:t>10000X</a:t>
            </a:r>
            <a:endParaRPr lang="zh-CN" altLang="en-US"/>
          </a:p>
          <a:p>
            <a:pPr lvl="1"/>
            <a:r>
              <a:rPr lang="en-US" altLang="zh-CN"/>
              <a:t>	...</a:t>
            </a:r>
          </a:p>
          <a:p>
            <a:endParaRPr lang="zh-CN" alt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410" y="1141095"/>
            <a:ext cx="7583170" cy="4812665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4552950" y="5930900"/>
            <a:ext cx="73837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/>
              <a:t>Internet of Things - number of connected devices worldwide 2015-2025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还有更头疼的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设备多样性：处理器（如大小端）、网络接口。。。</a:t>
            </a:r>
          </a:p>
          <a:p>
            <a:endParaRPr lang="zh-CN" altLang="en-US"/>
          </a:p>
          <a:p>
            <a:r>
              <a:rPr lang="zh-CN" altLang="en-US"/>
              <a:t>通信方式多样：以太网、</a:t>
            </a:r>
            <a:r>
              <a:rPr lang="en-US" altLang="zh-CN"/>
              <a:t>WiFi</a:t>
            </a:r>
            <a:r>
              <a:rPr lang="zh-CN" altLang="en-US"/>
              <a:t>、</a:t>
            </a:r>
            <a:r>
              <a:rPr lang="en-US" altLang="zh-CN"/>
              <a:t>2G/3G/4G/5G</a:t>
            </a:r>
            <a:r>
              <a:rPr lang="zh-CN" altLang="en-US"/>
              <a:t>、蓝牙、卫星通信。。。</a:t>
            </a:r>
          </a:p>
          <a:p>
            <a:endParaRPr lang="zh-CN" altLang="en-US"/>
          </a:p>
          <a:p>
            <a:r>
              <a:rPr lang="zh-CN" altLang="en-US"/>
              <a:t>应用场景多样：网页浏览、电子邮件、远程登录。。。</a:t>
            </a:r>
          </a:p>
          <a:p>
            <a:r>
              <a:rPr lang="zh-CN" altLang="en-US"/>
              <a:t>。。。</a:t>
            </a:r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大小端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415" y="1184275"/>
            <a:ext cx="5523865" cy="3701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00" y="2896235"/>
            <a:ext cx="6213475" cy="3309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计算机网络，互联网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计算机网络</a:t>
            </a:r>
          </a:p>
          <a:p>
            <a:pPr lvl="1"/>
            <a:r>
              <a:rPr lang="zh-CN" altLang="en-US"/>
              <a:t>利用通信线路和通信设备，将地理位置不同的设备互联起来，以实现资源共享和信息传递</a:t>
            </a:r>
          </a:p>
          <a:p>
            <a:pPr lvl="0"/>
            <a:r>
              <a:rPr lang="zh-CN" altLang="en-US" sz="2800"/>
              <a:t>互联网</a:t>
            </a:r>
          </a:p>
          <a:p>
            <a:pPr lvl="1"/>
            <a:r>
              <a:rPr lang="zh-CN" altLang="en-US"/>
              <a:t>将网络连接起来，构成一个覆盖范围更大的计算机网络。网络中的网络</a:t>
            </a:r>
          </a:p>
          <a:p>
            <a:pPr lvl="0"/>
            <a:endParaRPr lang="zh-CN" altLang="en-US" sz="2800"/>
          </a:p>
          <a:p>
            <a:pPr lvl="0"/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计算机网络，互联网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14</a:t>
            </a:fld>
            <a:endParaRPr lang="zh-CN" altLang="en-US"/>
          </a:p>
        </p:txBody>
      </p:sp>
      <p:grpSp>
        <p:nvGrpSpPr>
          <p:cNvPr id="207" name="组合 206"/>
          <p:cNvGrpSpPr/>
          <p:nvPr/>
        </p:nvGrpSpPr>
        <p:grpSpPr>
          <a:xfrm>
            <a:off x="1300054" y="1403127"/>
            <a:ext cx="9143458" cy="4329643"/>
            <a:chOff x="552659" y="1196752"/>
            <a:chExt cx="9143458" cy="4329643"/>
          </a:xfrm>
        </p:grpSpPr>
        <p:grpSp>
          <p:nvGrpSpPr>
            <p:cNvPr id="177" name="组合 176"/>
            <p:cNvGrpSpPr/>
            <p:nvPr/>
          </p:nvGrpSpPr>
          <p:grpSpPr>
            <a:xfrm>
              <a:off x="2293827" y="1196752"/>
              <a:ext cx="3286713" cy="3564472"/>
              <a:chOff x="2504629" y="1635667"/>
              <a:chExt cx="2883015" cy="2906604"/>
            </a:xfrm>
          </p:grpSpPr>
          <p:sp>
            <p:nvSpPr>
              <p:cNvPr id="19" name="Text Box 1183"/>
              <p:cNvSpPr txBox="1">
                <a:spLocks noChangeArrowheads="1"/>
              </p:cNvSpPr>
              <p:nvPr/>
            </p:nvSpPr>
            <p:spPr bwMode="auto">
              <a:xfrm>
                <a:off x="3806379" y="4241945"/>
                <a:ext cx="394359" cy="300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(a)</a:t>
                </a:r>
              </a:p>
            </p:txBody>
          </p:sp>
          <p:grpSp>
            <p:nvGrpSpPr>
              <p:cNvPr id="21" name="Group 1282"/>
              <p:cNvGrpSpPr/>
              <p:nvPr/>
            </p:nvGrpSpPr>
            <p:grpSpPr bwMode="auto">
              <a:xfrm>
                <a:off x="2504629" y="2111400"/>
                <a:ext cx="2741613" cy="1844675"/>
                <a:chOff x="1680" y="240"/>
                <a:chExt cx="2529" cy="1270"/>
              </a:xfrm>
            </p:grpSpPr>
            <p:sp>
              <p:nvSpPr>
                <p:cNvPr id="22" name="Oval 1283"/>
                <p:cNvSpPr>
                  <a:spLocks noChangeArrowheads="1"/>
                </p:cNvSpPr>
                <p:nvPr/>
              </p:nvSpPr>
              <p:spPr bwMode="auto">
                <a:xfrm>
                  <a:off x="2554" y="240"/>
                  <a:ext cx="1088" cy="513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Oval 1284"/>
                <p:cNvSpPr>
                  <a:spLocks noChangeArrowheads="1"/>
                </p:cNvSpPr>
                <p:nvPr/>
              </p:nvSpPr>
              <p:spPr bwMode="auto">
                <a:xfrm>
                  <a:off x="1941" y="381"/>
                  <a:ext cx="827" cy="513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" name="Oval 1285"/>
                <p:cNvSpPr>
                  <a:spLocks noChangeArrowheads="1"/>
                </p:cNvSpPr>
                <p:nvPr/>
              </p:nvSpPr>
              <p:spPr bwMode="auto">
                <a:xfrm>
                  <a:off x="1680" y="702"/>
                  <a:ext cx="552" cy="411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" name="Oval 1286"/>
                <p:cNvSpPr>
                  <a:spLocks noChangeArrowheads="1"/>
                </p:cNvSpPr>
                <p:nvPr/>
              </p:nvSpPr>
              <p:spPr bwMode="auto">
                <a:xfrm>
                  <a:off x="1849" y="894"/>
                  <a:ext cx="842" cy="450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6" name="Oval 1287"/>
                <p:cNvSpPr>
                  <a:spLocks noChangeArrowheads="1"/>
                </p:cNvSpPr>
                <p:nvPr/>
              </p:nvSpPr>
              <p:spPr bwMode="auto">
                <a:xfrm>
                  <a:off x="2462" y="971"/>
                  <a:ext cx="1272" cy="539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" name="Oval 1288"/>
                <p:cNvSpPr>
                  <a:spLocks noChangeArrowheads="1"/>
                </p:cNvSpPr>
                <p:nvPr/>
              </p:nvSpPr>
              <p:spPr bwMode="auto">
                <a:xfrm>
                  <a:off x="3289" y="394"/>
                  <a:ext cx="797" cy="398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Oval 1289"/>
                <p:cNvSpPr>
                  <a:spLocks noChangeArrowheads="1"/>
                </p:cNvSpPr>
                <p:nvPr/>
              </p:nvSpPr>
              <p:spPr bwMode="auto">
                <a:xfrm>
                  <a:off x="3412" y="663"/>
                  <a:ext cx="797" cy="398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Oval 1290"/>
                <p:cNvSpPr>
                  <a:spLocks noChangeArrowheads="1"/>
                </p:cNvSpPr>
                <p:nvPr/>
              </p:nvSpPr>
              <p:spPr bwMode="auto">
                <a:xfrm>
                  <a:off x="3335" y="753"/>
                  <a:ext cx="797" cy="668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Oval 1291"/>
                <p:cNvSpPr>
                  <a:spLocks noChangeArrowheads="1"/>
                </p:cNvSpPr>
                <p:nvPr/>
              </p:nvSpPr>
              <p:spPr bwMode="auto">
                <a:xfrm>
                  <a:off x="2140" y="548"/>
                  <a:ext cx="1640" cy="667"/>
                </a:xfrm>
                <a:prstGeom prst="ellipse">
                  <a:avLst/>
                </a:pr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1" name="Line 1503"/>
              <p:cNvSpPr>
                <a:spLocks noChangeShapeType="1"/>
              </p:cNvSpPr>
              <p:nvPr/>
            </p:nvSpPr>
            <p:spPr bwMode="auto">
              <a:xfrm flipH="1" flipV="1">
                <a:off x="4087367" y="2398738"/>
                <a:ext cx="727075" cy="9366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Text Box 1185"/>
              <p:cNvSpPr txBox="1">
                <a:spLocks noChangeArrowheads="1"/>
              </p:cNvSpPr>
              <p:nvPr/>
            </p:nvSpPr>
            <p:spPr bwMode="auto">
              <a:xfrm>
                <a:off x="2815953" y="1635667"/>
                <a:ext cx="2571691" cy="375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计算机网络（网络）</a:t>
                </a:r>
              </a:p>
            </p:txBody>
          </p:sp>
          <p:sp>
            <p:nvSpPr>
              <p:cNvPr id="119" name="Line 1209"/>
              <p:cNvSpPr>
                <a:spLocks noChangeShapeType="1"/>
              </p:cNvSpPr>
              <p:nvPr/>
            </p:nvSpPr>
            <p:spPr bwMode="auto">
              <a:xfrm flipV="1">
                <a:off x="2936429" y="2398738"/>
                <a:ext cx="935038" cy="6492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Line 1204"/>
              <p:cNvSpPr>
                <a:spLocks noChangeShapeType="1"/>
              </p:cNvSpPr>
              <p:nvPr/>
            </p:nvSpPr>
            <p:spPr bwMode="auto">
              <a:xfrm flipV="1">
                <a:off x="3728592" y="2398738"/>
                <a:ext cx="215900" cy="10810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1" name="Picture 1264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1967" y="2903563"/>
                <a:ext cx="309562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" name="Picture 1516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12692" y="3406800"/>
                <a:ext cx="309562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" name="Picture 1518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6654" y="3263925"/>
                <a:ext cx="309563" cy="31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Picture 146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40517">
                <a:off x="3742879" y="2298725"/>
                <a:ext cx="434975" cy="255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" name="Oval 1520"/>
              <p:cNvSpPr>
                <a:spLocks noChangeArrowheads="1"/>
              </p:cNvSpPr>
              <p:nvPr/>
            </p:nvSpPr>
            <p:spPr bwMode="auto">
              <a:xfrm>
                <a:off x="4673154" y="3195663"/>
                <a:ext cx="431800" cy="4318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Text Box 1523"/>
              <p:cNvSpPr txBox="1">
                <a:spLocks noChangeArrowheads="1"/>
              </p:cNvSpPr>
              <p:nvPr/>
            </p:nvSpPr>
            <p:spPr bwMode="auto">
              <a:xfrm>
                <a:off x="4160392" y="2135213"/>
                <a:ext cx="556264" cy="30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结点</a:t>
                </a:r>
              </a:p>
            </p:txBody>
          </p:sp>
          <p:sp>
            <p:nvSpPr>
              <p:cNvPr id="166" name="Text Box 1524"/>
              <p:cNvSpPr txBox="1">
                <a:spLocks noChangeArrowheads="1"/>
              </p:cNvSpPr>
              <p:nvPr/>
            </p:nvSpPr>
            <p:spPr bwMode="auto">
              <a:xfrm>
                <a:off x="4433442" y="2638450"/>
                <a:ext cx="556264" cy="300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链路</a:t>
                </a:r>
              </a:p>
            </p:txBody>
          </p:sp>
          <p:sp>
            <p:nvSpPr>
              <p:cNvPr id="167" name="Oval 1527"/>
              <p:cNvSpPr>
                <a:spLocks noChangeArrowheads="1"/>
              </p:cNvSpPr>
              <p:nvPr/>
            </p:nvSpPr>
            <p:spPr bwMode="auto">
              <a:xfrm>
                <a:off x="3746054" y="2192363"/>
                <a:ext cx="431800" cy="4318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Oval 1528"/>
              <p:cNvSpPr>
                <a:spLocks noChangeArrowheads="1"/>
              </p:cNvSpPr>
              <p:nvPr/>
            </p:nvSpPr>
            <p:spPr bwMode="auto">
              <a:xfrm>
                <a:off x="2742754" y="2865463"/>
                <a:ext cx="431800" cy="4318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Oval 1529"/>
              <p:cNvSpPr>
                <a:spLocks noChangeArrowheads="1"/>
              </p:cNvSpPr>
              <p:nvPr/>
            </p:nvSpPr>
            <p:spPr bwMode="auto">
              <a:xfrm>
                <a:off x="3453954" y="3360763"/>
                <a:ext cx="431800" cy="43180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78" name="组合 177"/>
            <p:cNvGrpSpPr/>
            <p:nvPr/>
          </p:nvGrpSpPr>
          <p:grpSpPr>
            <a:xfrm>
              <a:off x="5655531" y="1196753"/>
              <a:ext cx="4021357" cy="3599368"/>
              <a:chOff x="5457379" y="1564229"/>
              <a:chExt cx="3527425" cy="2935060"/>
            </a:xfrm>
          </p:grpSpPr>
          <p:grpSp>
            <p:nvGrpSpPr>
              <p:cNvPr id="8" name="Group 1504"/>
              <p:cNvGrpSpPr/>
              <p:nvPr/>
            </p:nvGrpSpPr>
            <p:grpSpPr bwMode="auto">
              <a:xfrm>
                <a:off x="5457379" y="1966938"/>
                <a:ext cx="3527425" cy="2160587"/>
                <a:chOff x="109" y="1226"/>
                <a:chExt cx="2516" cy="1675"/>
              </a:xfrm>
            </p:grpSpPr>
            <p:grpSp>
              <p:nvGrpSpPr>
                <p:cNvPr id="9" name="Group 1505"/>
                <p:cNvGrpSpPr/>
                <p:nvPr/>
              </p:nvGrpSpPr>
              <p:grpSpPr bwMode="auto">
                <a:xfrm>
                  <a:off x="109" y="1226"/>
                  <a:ext cx="2516" cy="1675"/>
                  <a:chOff x="109" y="1226"/>
                  <a:chExt cx="2516" cy="1675"/>
                </a:xfrm>
              </p:grpSpPr>
              <p:grpSp>
                <p:nvGrpSpPr>
                  <p:cNvPr id="10" name="Group 1506"/>
                  <p:cNvGrpSpPr/>
                  <p:nvPr/>
                </p:nvGrpSpPr>
                <p:grpSpPr bwMode="auto">
                  <a:xfrm>
                    <a:off x="109" y="1226"/>
                    <a:ext cx="2516" cy="1675"/>
                    <a:chOff x="109" y="1226"/>
                    <a:chExt cx="2516" cy="1675"/>
                  </a:xfrm>
                </p:grpSpPr>
                <p:sp>
                  <p:nvSpPr>
                    <p:cNvPr id="11" name="Oval 15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49" y="1896"/>
                      <a:ext cx="876" cy="82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prstDash val="dash"/>
                      <a:rou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2" name="Oval 15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9" y="1632"/>
                      <a:ext cx="859" cy="831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prstDash val="dash"/>
                      <a:rou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3" name="Oval 15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2" y="1341"/>
                      <a:ext cx="874" cy="802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prstDash val="dash"/>
                      <a:rou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4" name="Oval 15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2" y="2055"/>
                      <a:ext cx="875" cy="846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prstDash val="dash"/>
                      <a:rou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5" name="Oval 15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0" y="1982"/>
                      <a:ext cx="874" cy="802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prstDash val="dash"/>
                      <a:rou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6" name="Oval 15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5" y="1226"/>
                      <a:ext cx="859" cy="82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prstDash val="dash"/>
                      <a:rou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7" name="Oval 15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" y="1226"/>
                      <a:ext cx="859" cy="799"/>
                    </a:xfrm>
                    <a:prstGeom prst="ellipse">
                      <a:avLst/>
                    </a:prstGeom>
                    <a:solidFill>
                      <a:srgbClr val="DDDDDD"/>
                    </a:solidFill>
                    <a:ln w="9525">
                      <a:solidFill>
                        <a:srgbClr val="000000"/>
                      </a:solidFill>
                      <a:prstDash val="dash"/>
                      <a:round/>
                    </a:ln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2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sp>
                <p:nvSpPr>
                  <p:cNvPr id="18" name="Oval 1514"/>
                  <p:cNvSpPr>
                    <a:spLocks noChangeArrowheads="1"/>
                  </p:cNvSpPr>
                  <p:nvPr/>
                </p:nvSpPr>
                <p:spPr bwMode="auto">
                  <a:xfrm>
                    <a:off x="339" y="1414"/>
                    <a:ext cx="2085" cy="1152"/>
                  </a:xfrm>
                  <a:prstGeom prst="ellipse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prstDash val="dash"/>
                        <a:rou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2000" b="1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sp>
              <p:nvSpPr>
                <p:cNvPr id="20" name="Freeform 1515"/>
                <p:cNvSpPr/>
                <p:nvPr/>
              </p:nvSpPr>
              <p:spPr bwMode="auto">
                <a:xfrm>
                  <a:off x="348" y="2192"/>
                  <a:ext cx="126" cy="224"/>
                </a:xfrm>
                <a:custGeom>
                  <a:avLst/>
                  <a:gdLst>
                    <a:gd name="T0" fmla="*/ 68 w 126"/>
                    <a:gd name="T1" fmla="*/ 0 h 224"/>
                    <a:gd name="T2" fmla="*/ 92 w 126"/>
                    <a:gd name="T3" fmla="*/ 24 h 224"/>
                    <a:gd name="T4" fmla="*/ 116 w 126"/>
                    <a:gd name="T5" fmla="*/ 40 h 224"/>
                    <a:gd name="T6" fmla="*/ 76 w 126"/>
                    <a:gd name="T7" fmla="*/ 216 h 224"/>
                    <a:gd name="T8" fmla="*/ 52 w 126"/>
                    <a:gd name="T9" fmla="*/ 224 h 224"/>
                    <a:gd name="T10" fmla="*/ 36 w 126"/>
                    <a:gd name="T11" fmla="*/ 128 h 224"/>
                    <a:gd name="T12" fmla="*/ 68 w 126"/>
                    <a:gd name="T13" fmla="*/ 0 h 2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6"/>
                    <a:gd name="T22" fmla="*/ 0 h 224"/>
                    <a:gd name="T23" fmla="*/ 126 w 126"/>
                    <a:gd name="T24" fmla="*/ 224 h 2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6" h="224">
                      <a:moveTo>
                        <a:pt x="68" y="0"/>
                      </a:moveTo>
                      <a:cubicBezTo>
                        <a:pt x="76" y="8"/>
                        <a:pt x="83" y="17"/>
                        <a:pt x="92" y="24"/>
                      </a:cubicBezTo>
                      <a:cubicBezTo>
                        <a:pt x="99" y="30"/>
                        <a:pt x="114" y="31"/>
                        <a:pt x="116" y="40"/>
                      </a:cubicBezTo>
                      <a:cubicBezTo>
                        <a:pt x="126" y="99"/>
                        <a:pt x="94" y="162"/>
                        <a:pt x="76" y="216"/>
                      </a:cubicBezTo>
                      <a:cubicBezTo>
                        <a:pt x="73" y="224"/>
                        <a:pt x="60" y="221"/>
                        <a:pt x="52" y="224"/>
                      </a:cubicBezTo>
                      <a:cubicBezTo>
                        <a:pt x="0" y="207"/>
                        <a:pt x="22" y="170"/>
                        <a:pt x="36" y="128"/>
                      </a:cubicBezTo>
                      <a:cubicBezTo>
                        <a:pt x="41" y="74"/>
                        <a:pt x="32" y="36"/>
                        <a:pt x="68" y="0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33" name="Line 1481"/>
              <p:cNvSpPr>
                <a:spLocks noChangeShapeType="1"/>
              </p:cNvSpPr>
              <p:nvPr/>
            </p:nvSpPr>
            <p:spPr bwMode="auto">
              <a:xfrm flipH="1">
                <a:off x="7184579" y="3119463"/>
                <a:ext cx="71438" cy="5762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Line 1480"/>
              <p:cNvSpPr>
                <a:spLocks noChangeShapeType="1"/>
              </p:cNvSpPr>
              <p:nvPr/>
            </p:nvSpPr>
            <p:spPr bwMode="auto">
              <a:xfrm flipH="1" flipV="1">
                <a:off x="6740079" y="2824188"/>
                <a:ext cx="444500" cy="2238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Text Box 1184"/>
              <p:cNvSpPr txBox="1">
                <a:spLocks noChangeArrowheads="1"/>
              </p:cNvSpPr>
              <p:nvPr/>
            </p:nvSpPr>
            <p:spPr bwMode="auto">
              <a:xfrm>
                <a:off x="7267129" y="4198963"/>
                <a:ext cx="405499" cy="300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(b)</a:t>
                </a:r>
              </a:p>
            </p:txBody>
          </p:sp>
          <p:sp>
            <p:nvSpPr>
              <p:cNvPr id="36" name="Line 1296"/>
              <p:cNvSpPr>
                <a:spLocks noChangeShapeType="1"/>
              </p:cNvSpPr>
              <p:nvPr/>
            </p:nvSpPr>
            <p:spPr bwMode="auto">
              <a:xfrm flipH="1" flipV="1">
                <a:off x="6527354" y="3578250"/>
                <a:ext cx="1162050" cy="1889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Line 1297"/>
              <p:cNvSpPr>
                <a:spLocks noChangeShapeType="1"/>
              </p:cNvSpPr>
              <p:nvPr/>
            </p:nvSpPr>
            <p:spPr bwMode="auto">
              <a:xfrm flipV="1">
                <a:off x="6752779" y="2255863"/>
                <a:ext cx="358775" cy="714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Text Box 1318"/>
              <p:cNvSpPr txBox="1">
                <a:spLocks noChangeArrowheads="1"/>
              </p:cNvSpPr>
              <p:nvPr/>
            </p:nvSpPr>
            <p:spPr bwMode="auto">
              <a:xfrm>
                <a:off x="5911578" y="1564229"/>
                <a:ext cx="2839610" cy="375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互连网（网络的网络）</a:t>
                </a:r>
              </a:p>
            </p:txBody>
          </p:sp>
          <p:sp>
            <p:nvSpPr>
              <p:cNvPr id="39" name="Line 1440"/>
              <p:cNvSpPr>
                <a:spLocks noChangeShapeType="1"/>
              </p:cNvSpPr>
              <p:nvPr/>
            </p:nvSpPr>
            <p:spPr bwMode="auto">
              <a:xfrm flipH="1">
                <a:off x="6105079" y="2832125"/>
                <a:ext cx="64770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Line 1443"/>
              <p:cNvSpPr>
                <a:spLocks noChangeShapeType="1"/>
              </p:cNvSpPr>
              <p:nvPr/>
            </p:nvSpPr>
            <p:spPr bwMode="auto">
              <a:xfrm>
                <a:off x="7400479" y="2255863"/>
                <a:ext cx="431800" cy="142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Line 1444"/>
              <p:cNvSpPr>
                <a:spLocks noChangeShapeType="1"/>
              </p:cNvSpPr>
              <p:nvPr/>
            </p:nvSpPr>
            <p:spPr bwMode="auto">
              <a:xfrm>
                <a:off x="7976742" y="2471763"/>
                <a:ext cx="647700" cy="647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Line 1446"/>
              <p:cNvSpPr>
                <a:spLocks noChangeShapeType="1"/>
              </p:cNvSpPr>
              <p:nvPr/>
            </p:nvSpPr>
            <p:spPr bwMode="auto">
              <a:xfrm flipH="1">
                <a:off x="7832279" y="2543200"/>
                <a:ext cx="73025" cy="43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Line 1447"/>
              <p:cNvSpPr>
                <a:spLocks noChangeShapeType="1"/>
              </p:cNvSpPr>
              <p:nvPr/>
            </p:nvSpPr>
            <p:spPr bwMode="auto">
              <a:xfrm flipV="1">
                <a:off x="6740079" y="2471763"/>
                <a:ext cx="949325" cy="3381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Line 1448"/>
              <p:cNvSpPr>
                <a:spLocks noChangeShapeType="1"/>
              </p:cNvSpPr>
              <p:nvPr/>
            </p:nvSpPr>
            <p:spPr bwMode="auto">
              <a:xfrm>
                <a:off x="6536879" y="2398738"/>
                <a:ext cx="144463" cy="4318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Line 1449"/>
              <p:cNvSpPr>
                <a:spLocks noChangeShapeType="1"/>
              </p:cNvSpPr>
              <p:nvPr/>
            </p:nvSpPr>
            <p:spPr bwMode="auto">
              <a:xfrm flipV="1">
                <a:off x="7257604" y="3048025"/>
                <a:ext cx="503238" cy="14287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Line 1452"/>
              <p:cNvSpPr>
                <a:spLocks noChangeShapeType="1"/>
              </p:cNvSpPr>
              <p:nvPr/>
            </p:nvSpPr>
            <p:spPr bwMode="auto">
              <a:xfrm>
                <a:off x="7905304" y="3048025"/>
                <a:ext cx="647700" cy="714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Line 1453"/>
              <p:cNvSpPr>
                <a:spLocks noChangeShapeType="1"/>
              </p:cNvSpPr>
              <p:nvPr/>
            </p:nvSpPr>
            <p:spPr bwMode="auto">
              <a:xfrm flipH="1">
                <a:off x="6446392" y="2940075"/>
                <a:ext cx="215900" cy="50323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Line 1456"/>
              <p:cNvSpPr>
                <a:spLocks noChangeShapeType="1"/>
              </p:cNvSpPr>
              <p:nvPr/>
            </p:nvSpPr>
            <p:spPr bwMode="auto">
              <a:xfrm>
                <a:off x="7832279" y="3119463"/>
                <a:ext cx="0" cy="5032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9" name="Group 1320"/>
              <p:cNvGrpSpPr/>
              <p:nvPr/>
            </p:nvGrpSpPr>
            <p:grpSpPr bwMode="auto">
              <a:xfrm>
                <a:off x="6176517" y="2182838"/>
                <a:ext cx="647700" cy="360362"/>
                <a:chOff x="2949" y="196"/>
                <a:chExt cx="941" cy="598"/>
              </a:xfrm>
            </p:grpSpPr>
            <p:sp>
              <p:nvSpPr>
                <p:cNvPr id="50" name="Oval 1321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1" name="Oval 1322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2" name="Oval 1323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3" name="Oval 1324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4" name="Oval 1325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5" name="Oval 1326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6" name="Oval 1327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7" name="Oval 1328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8" name="Freeform 1329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59" name="Freeform 1330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0" name="Freeform 1331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61" name="Group 1344"/>
              <p:cNvGrpSpPr/>
              <p:nvPr/>
            </p:nvGrpSpPr>
            <p:grpSpPr bwMode="auto">
              <a:xfrm>
                <a:off x="7616379" y="2182838"/>
                <a:ext cx="647700" cy="503237"/>
                <a:chOff x="2949" y="196"/>
                <a:chExt cx="941" cy="598"/>
              </a:xfrm>
            </p:grpSpPr>
            <p:sp>
              <p:nvSpPr>
                <p:cNvPr id="62" name="Oval 1345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3" name="Oval 1346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4" name="Oval 1347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5" name="Oval 1348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6" name="Oval 1349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7" name="Oval 1350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8" name="Oval 1351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69" name="Oval 1352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0" name="Freeform 1353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1" name="Freeform 1354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2" name="Freeform 1355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3" name="Group 1356"/>
              <p:cNvGrpSpPr/>
              <p:nvPr/>
            </p:nvGrpSpPr>
            <p:grpSpPr bwMode="auto">
              <a:xfrm rot="-1072061">
                <a:off x="5562154" y="2732113"/>
                <a:ext cx="673100" cy="430212"/>
                <a:chOff x="2949" y="196"/>
                <a:chExt cx="941" cy="598"/>
              </a:xfrm>
            </p:grpSpPr>
            <p:sp>
              <p:nvSpPr>
                <p:cNvPr id="74" name="Oval 1357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5" name="Oval 1358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6" name="Oval 1359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7" name="Oval 1360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8" name="Oval 1361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79" name="Oval 1362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0" name="Oval 1363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1" name="Oval 1364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2" name="Freeform 1365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3" name="Freeform 1366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4" name="Freeform 1367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5" name="Group 1428"/>
              <p:cNvGrpSpPr/>
              <p:nvPr/>
            </p:nvGrpSpPr>
            <p:grpSpPr bwMode="auto">
              <a:xfrm rot="-854928">
                <a:off x="6014592" y="3344888"/>
                <a:ext cx="574675" cy="503237"/>
                <a:chOff x="2949" y="196"/>
                <a:chExt cx="941" cy="598"/>
              </a:xfrm>
            </p:grpSpPr>
            <p:sp>
              <p:nvSpPr>
                <p:cNvPr id="86" name="Oval 1429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7" name="Oval 1430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8" name="Oval 1431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89" name="Oval 1432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0" name="Oval 1433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1" name="Oval 1434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2" name="Oval 1435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3" name="Oval 1436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4" name="Freeform 1437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5" name="Freeform 1438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96" name="Freeform 1439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7" name="Line 1445"/>
              <p:cNvSpPr>
                <a:spLocks noChangeShapeType="1"/>
              </p:cNvSpPr>
              <p:nvPr/>
            </p:nvSpPr>
            <p:spPr bwMode="auto">
              <a:xfrm flipH="1">
                <a:off x="7905304" y="3190900"/>
                <a:ext cx="719138" cy="50482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8" name="Group 1404"/>
              <p:cNvGrpSpPr/>
              <p:nvPr/>
            </p:nvGrpSpPr>
            <p:grpSpPr bwMode="auto">
              <a:xfrm rot="-666782">
                <a:off x="7621142" y="3468713"/>
                <a:ext cx="536575" cy="427037"/>
                <a:chOff x="2949" y="196"/>
                <a:chExt cx="941" cy="598"/>
              </a:xfrm>
            </p:grpSpPr>
            <p:sp>
              <p:nvSpPr>
                <p:cNvPr id="99" name="Oval 1405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0" name="Oval 1406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1" name="Oval 1407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2" name="Oval 1408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3" name="Oval 1409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4" name="Oval 1410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5" name="Oval 1411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6" name="Oval 1412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7" name="Freeform 1413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8" name="Freeform 1414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09" name="Freeform 1415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0" name="Group 1416"/>
              <p:cNvGrpSpPr/>
              <p:nvPr/>
            </p:nvGrpSpPr>
            <p:grpSpPr bwMode="auto">
              <a:xfrm rot="282232">
                <a:off x="8408542" y="2979763"/>
                <a:ext cx="565150" cy="360362"/>
                <a:chOff x="2949" y="196"/>
                <a:chExt cx="941" cy="598"/>
              </a:xfrm>
            </p:grpSpPr>
            <p:sp>
              <p:nvSpPr>
                <p:cNvPr id="111" name="Oval 1417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2" name="Oval 1418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3" name="Oval 1419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4" name="Oval 1420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Oval 1421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Oval 1422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Oval 1423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Oval 1424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2" name="Freeform 1425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3" name="Freeform 1426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24" name="Freeform 1427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pic>
            <p:nvPicPr>
              <p:cNvPr id="125" name="Picture 1462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65442" y="2711475"/>
                <a:ext cx="419100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" name="Picture 1463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8679" y="3622700"/>
                <a:ext cx="419100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1464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6379" y="2903563"/>
                <a:ext cx="419100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1465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21204" y="2687663"/>
                <a:ext cx="419100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9" name="Picture 1466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0117" y="2111400"/>
                <a:ext cx="419100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" name="Picture 1467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16442" y="3302025"/>
                <a:ext cx="419100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1" name="Group 1468"/>
              <p:cNvGrpSpPr/>
              <p:nvPr/>
            </p:nvGrpSpPr>
            <p:grpSpPr bwMode="auto">
              <a:xfrm rot="-666782">
                <a:off x="6938517" y="2909913"/>
                <a:ext cx="636587" cy="492125"/>
                <a:chOff x="2949" y="196"/>
                <a:chExt cx="941" cy="598"/>
              </a:xfrm>
            </p:grpSpPr>
            <p:sp>
              <p:nvSpPr>
                <p:cNvPr id="132" name="Oval 1469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3" name="Oval 1470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4" name="Oval 1471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5" name="Oval 1472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6" name="Oval 1473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7" name="Oval 1474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8" name="Oval 1475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39" name="Oval 1476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rou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0" name="Freeform 1477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1" name="Freeform 1478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42" name="Freeform 1479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20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0" name="Text Box 1524"/>
              <p:cNvSpPr txBox="1">
                <a:spLocks noChangeArrowheads="1"/>
              </p:cNvSpPr>
              <p:nvPr/>
            </p:nvSpPr>
            <p:spPr bwMode="auto">
              <a:xfrm>
                <a:off x="6966063" y="3024602"/>
                <a:ext cx="562575" cy="30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网络</a:t>
                </a:r>
              </a:p>
            </p:txBody>
          </p:sp>
          <p:sp>
            <p:nvSpPr>
              <p:cNvPr id="171" name="Text Box 1524"/>
              <p:cNvSpPr txBox="1">
                <a:spLocks noChangeArrowheads="1"/>
              </p:cNvSpPr>
              <p:nvPr/>
            </p:nvSpPr>
            <p:spPr bwMode="auto">
              <a:xfrm>
                <a:off x="8418822" y="3000902"/>
                <a:ext cx="562575" cy="300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网络</a:t>
                </a:r>
              </a:p>
            </p:txBody>
          </p:sp>
          <p:sp>
            <p:nvSpPr>
              <p:cNvPr id="172" name="Text Box 1524"/>
              <p:cNvSpPr txBox="1">
                <a:spLocks noChangeArrowheads="1"/>
              </p:cNvSpPr>
              <p:nvPr/>
            </p:nvSpPr>
            <p:spPr bwMode="auto">
              <a:xfrm>
                <a:off x="6045510" y="3435628"/>
                <a:ext cx="562575" cy="300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网络</a:t>
                </a:r>
              </a:p>
            </p:txBody>
          </p:sp>
          <p:sp>
            <p:nvSpPr>
              <p:cNvPr id="173" name="Text Box 1524"/>
              <p:cNvSpPr txBox="1">
                <a:spLocks noChangeArrowheads="1"/>
              </p:cNvSpPr>
              <p:nvPr/>
            </p:nvSpPr>
            <p:spPr bwMode="auto">
              <a:xfrm>
                <a:off x="7675872" y="2253045"/>
                <a:ext cx="562575" cy="300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网络</a:t>
                </a:r>
              </a:p>
            </p:txBody>
          </p:sp>
          <p:sp>
            <p:nvSpPr>
              <p:cNvPr id="174" name="Text Box 1524"/>
              <p:cNvSpPr txBox="1">
                <a:spLocks noChangeArrowheads="1"/>
              </p:cNvSpPr>
              <p:nvPr/>
            </p:nvSpPr>
            <p:spPr bwMode="auto">
              <a:xfrm>
                <a:off x="5631172" y="2809511"/>
                <a:ext cx="562575" cy="300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网络</a:t>
                </a:r>
              </a:p>
            </p:txBody>
          </p:sp>
          <p:sp>
            <p:nvSpPr>
              <p:cNvPr id="175" name="Text Box 1524"/>
              <p:cNvSpPr txBox="1">
                <a:spLocks noChangeArrowheads="1"/>
              </p:cNvSpPr>
              <p:nvPr/>
            </p:nvSpPr>
            <p:spPr bwMode="auto">
              <a:xfrm>
                <a:off x="6208101" y="2202550"/>
                <a:ext cx="562575" cy="300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网络</a:t>
                </a:r>
              </a:p>
            </p:txBody>
          </p:sp>
          <p:sp>
            <p:nvSpPr>
              <p:cNvPr id="176" name="Text Box 1524"/>
              <p:cNvSpPr txBox="1">
                <a:spLocks noChangeArrowheads="1"/>
              </p:cNvSpPr>
              <p:nvPr/>
            </p:nvSpPr>
            <p:spPr bwMode="auto">
              <a:xfrm>
                <a:off x="7629835" y="3527809"/>
                <a:ext cx="562575" cy="300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703060505090304" pitchFamily="18" charset="0"/>
                    <a:ea typeface="SimSun" pitchFamily="2" charset="-122"/>
                  </a:rPr>
                  <a:t>网络</a:t>
                </a:r>
              </a:p>
            </p:txBody>
          </p:sp>
        </p:grpSp>
        <p:sp>
          <p:nvSpPr>
            <p:cNvPr id="179" name="矩形 178"/>
            <p:cNvSpPr/>
            <p:nvPr/>
          </p:nvSpPr>
          <p:spPr>
            <a:xfrm>
              <a:off x="552659" y="5066020"/>
              <a:ext cx="9143458" cy="4603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>
                  <a:latin typeface="+mn-lt"/>
                  <a:ea typeface="黑体" pitchFamily="2" charset="-122"/>
                </a:rPr>
                <a:t>  </a:t>
              </a:r>
              <a:r>
                <a:rPr lang="en-US" altLang="zh-CN" sz="2400" dirty="0">
                  <a:ea typeface="黑体" pitchFamily="2" charset="-122"/>
                  <a:sym typeface="+mn-ea"/>
                </a:rPr>
                <a:t> (a)</a:t>
              </a:r>
              <a:r>
                <a:rPr lang="zh-CN" altLang="zh-CN" sz="2400" dirty="0">
                  <a:latin typeface="+mn-lt"/>
                  <a:ea typeface="黑体" pitchFamily="2" charset="-122"/>
                </a:rPr>
                <a:t>简单的网络</a:t>
              </a:r>
              <a:r>
                <a:rPr lang="en-US" altLang="zh-CN" sz="2400" dirty="0">
                  <a:ea typeface="黑体" pitchFamily="2" charset="-122"/>
                  <a:sym typeface="+mn-ea"/>
                </a:rPr>
                <a:t> (b)</a:t>
              </a:r>
              <a:r>
                <a:rPr lang="zh-CN" altLang="zh-CN" sz="2400" dirty="0">
                  <a:latin typeface="+mn-lt"/>
                  <a:ea typeface="黑体" pitchFamily="2" charset="-122"/>
                </a:rPr>
                <a:t>由网络构成的互连网</a:t>
              </a:r>
              <a:endParaRPr lang="zh-CN" altLang="en-US" sz="2400" dirty="0">
                <a:latin typeface="+mn-lt"/>
                <a:ea typeface="黑体" pitchFamily="2" charset="-122"/>
              </a:endParaRPr>
            </a:p>
          </p:txBody>
        </p:sp>
        <p:grpSp>
          <p:nvGrpSpPr>
            <p:cNvPr id="205" name="组合 204"/>
            <p:cNvGrpSpPr/>
            <p:nvPr/>
          </p:nvGrpSpPr>
          <p:grpSpPr>
            <a:xfrm>
              <a:off x="560512" y="1798370"/>
              <a:ext cx="1436144" cy="2278702"/>
              <a:chOff x="609451" y="1582346"/>
              <a:chExt cx="1436144" cy="2278702"/>
            </a:xfrm>
          </p:grpSpPr>
          <p:sp>
            <p:nvSpPr>
              <p:cNvPr id="183" name="Text Box 1271"/>
              <p:cNvSpPr txBox="1">
                <a:spLocks noChangeArrowheads="1"/>
              </p:cNvSpPr>
              <p:nvPr/>
            </p:nvSpPr>
            <p:spPr bwMode="auto">
              <a:xfrm>
                <a:off x="1113507" y="3380505"/>
                <a:ext cx="590550" cy="337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/>
                  <a:t>网络</a:t>
                </a:r>
              </a:p>
            </p:txBody>
          </p:sp>
          <p:sp>
            <p:nvSpPr>
              <p:cNvPr id="184" name="Text Box 1482"/>
              <p:cNvSpPr txBox="1">
                <a:spLocks noChangeArrowheads="1"/>
              </p:cNvSpPr>
              <p:nvPr/>
            </p:nvSpPr>
            <p:spPr bwMode="auto">
              <a:xfrm>
                <a:off x="1021269" y="1724374"/>
                <a:ext cx="589280" cy="337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dirty="0"/>
                  <a:t>图例</a:t>
                </a:r>
              </a:p>
            </p:txBody>
          </p:sp>
          <p:pic>
            <p:nvPicPr>
              <p:cNvPr id="185" name="Picture 1483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2340" y="2161239"/>
                <a:ext cx="214052" cy="295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6" name="Text Box 1484"/>
              <p:cNvSpPr txBox="1">
                <a:spLocks noChangeArrowheads="1"/>
              </p:cNvSpPr>
              <p:nvPr/>
            </p:nvSpPr>
            <p:spPr bwMode="auto">
              <a:xfrm>
                <a:off x="1113507" y="2161239"/>
                <a:ext cx="794385" cy="337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 dirty="0"/>
                  <a:t>计算机</a:t>
                </a:r>
              </a:p>
            </p:txBody>
          </p:sp>
          <p:pic>
            <p:nvPicPr>
              <p:cNvPr id="187" name="Picture 148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40517">
                <a:off x="718804" y="2599627"/>
                <a:ext cx="422288" cy="3257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8" name="Text Box 1486"/>
              <p:cNvSpPr txBox="1">
                <a:spLocks noChangeArrowheads="1"/>
              </p:cNvSpPr>
              <p:nvPr/>
            </p:nvSpPr>
            <p:spPr bwMode="auto">
              <a:xfrm>
                <a:off x="1113507" y="2567662"/>
                <a:ext cx="794385" cy="337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/>
                  <a:t>集线器</a:t>
                </a:r>
              </a:p>
            </p:txBody>
          </p:sp>
          <p:pic>
            <p:nvPicPr>
              <p:cNvPr id="189" name="Picture 1487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3257" y="3036493"/>
                <a:ext cx="253605" cy="184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699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0" name="Text Box 1488"/>
              <p:cNvSpPr txBox="1">
                <a:spLocks noChangeArrowheads="1"/>
              </p:cNvSpPr>
              <p:nvPr/>
            </p:nvSpPr>
            <p:spPr bwMode="auto">
              <a:xfrm>
                <a:off x="1113507" y="2974083"/>
                <a:ext cx="794385" cy="337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703060505090304" pitchFamily="18" charset="0"/>
                    <a:ea typeface="SimSun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/>
                  <a:t>路由器</a:t>
                </a:r>
              </a:p>
            </p:txBody>
          </p:sp>
          <p:grpSp>
            <p:nvGrpSpPr>
              <p:cNvPr id="191" name="Group 1489"/>
              <p:cNvGrpSpPr/>
              <p:nvPr/>
            </p:nvGrpSpPr>
            <p:grpSpPr bwMode="auto">
              <a:xfrm rot="20745072">
                <a:off x="767663" y="3375938"/>
                <a:ext cx="325732" cy="328791"/>
                <a:chOff x="2949" y="196"/>
                <a:chExt cx="941" cy="598"/>
              </a:xfrm>
            </p:grpSpPr>
            <p:sp>
              <p:nvSpPr>
                <p:cNvPr id="192" name="Oval 1490"/>
                <p:cNvSpPr>
                  <a:spLocks noChangeArrowheads="1"/>
                </p:cNvSpPr>
                <p:nvPr/>
              </p:nvSpPr>
              <p:spPr bwMode="auto">
                <a:xfrm>
                  <a:off x="3168" y="196"/>
                  <a:ext cx="407" cy="162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3" name="Oval 1491"/>
                <p:cNvSpPr>
                  <a:spLocks noChangeArrowheads="1"/>
                </p:cNvSpPr>
                <p:nvPr/>
              </p:nvSpPr>
              <p:spPr bwMode="auto">
                <a:xfrm rot="900000">
                  <a:off x="3512" y="252"/>
                  <a:ext cx="275" cy="131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4" name="Oval 1492"/>
                <p:cNvSpPr>
                  <a:spLocks noChangeArrowheads="1"/>
                </p:cNvSpPr>
                <p:nvPr/>
              </p:nvSpPr>
              <p:spPr bwMode="auto">
                <a:xfrm rot="1500000">
                  <a:off x="3650" y="385"/>
                  <a:ext cx="240" cy="153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5" name="Oval 1493"/>
                <p:cNvSpPr>
                  <a:spLocks noChangeArrowheads="1"/>
                </p:cNvSpPr>
                <p:nvPr/>
              </p:nvSpPr>
              <p:spPr bwMode="auto">
                <a:xfrm rot="-1560000">
                  <a:off x="3573" y="537"/>
                  <a:ext cx="291" cy="18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6" name="Oval 1494"/>
                <p:cNvSpPr>
                  <a:spLocks noChangeArrowheads="1"/>
                </p:cNvSpPr>
                <p:nvPr/>
              </p:nvSpPr>
              <p:spPr bwMode="auto">
                <a:xfrm>
                  <a:off x="3216" y="555"/>
                  <a:ext cx="471" cy="239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7" name="Oval 1495"/>
                <p:cNvSpPr>
                  <a:spLocks noChangeArrowheads="1"/>
                </p:cNvSpPr>
                <p:nvPr/>
              </p:nvSpPr>
              <p:spPr bwMode="auto">
                <a:xfrm rot="1080000">
                  <a:off x="3023" y="555"/>
                  <a:ext cx="26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8" name="Oval 1496"/>
                <p:cNvSpPr>
                  <a:spLocks noChangeArrowheads="1"/>
                </p:cNvSpPr>
                <p:nvPr/>
              </p:nvSpPr>
              <p:spPr bwMode="auto">
                <a:xfrm>
                  <a:off x="2949" y="432"/>
                  <a:ext cx="217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99" name="Oval 1497"/>
                <p:cNvSpPr>
                  <a:spLocks noChangeArrowheads="1"/>
                </p:cNvSpPr>
                <p:nvPr/>
              </p:nvSpPr>
              <p:spPr bwMode="auto">
                <a:xfrm rot="-1860000">
                  <a:off x="2984" y="310"/>
                  <a:ext cx="295" cy="156"/>
                </a:xfrm>
                <a:prstGeom prst="ellipse">
                  <a:avLst/>
                </a:prstGeom>
                <a:solidFill>
                  <a:srgbClr val="C0C0C0"/>
                </a:solidFill>
                <a:ln w="12700">
                  <a:solidFill>
                    <a:schemeClr val="tx1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00" name="Freeform 1498"/>
                <p:cNvSpPr/>
                <p:nvPr/>
              </p:nvSpPr>
              <p:spPr bwMode="auto">
                <a:xfrm>
                  <a:off x="3051" y="300"/>
                  <a:ext cx="738" cy="407"/>
                </a:xfrm>
                <a:custGeom>
                  <a:avLst/>
                  <a:gdLst>
                    <a:gd name="T0" fmla="*/ 108 w 738"/>
                    <a:gd name="T1" fmla="*/ 82 h 407"/>
                    <a:gd name="T2" fmla="*/ 145 w 738"/>
                    <a:gd name="T3" fmla="*/ 77 h 407"/>
                    <a:gd name="T4" fmla="*/ 183 w 738"/>
                    <a:gd name="T5" fmla="*/ 72 h 407"/>
                    <a:gd name="T6" fmla="*/ 215 w 738"/>
                    <a:gd name="T7" fmla="*/ 67 h 407"/>
                    <a:gd name="T8" fmla="*/ 237 w 738"/>
                    <a:gd name="T9" fmla="*/ 46 h 407"/>
                    <a:gd name="T10" fmla="*/ 204 w 738"/>
                    <a:gd name="T11" fmla="*/ 41 h 407"/>
                    <a:gd name="T12" fmla="*/ 172 w 738"/>
                    <a:gd name="T13" fmla="*/ 46 h 407"/>
                    <a:gd name="T14" fmla="*/ 156 w 738"/>
                    <a:gd name="T15" fmla="*/ 46 h 407"/>
                    <a:gd name="T16" fmla="*/ 188 w 738"/>
                    <a:gd name="T17" fmla="*/ 26 h 407"/>
                    <a:gd name="T18" fmla="*/ 226 w 738"/>
                    <a:gd name="T19" fmla="*/ 15 h 407"/>
                    <a:gd name="T20" fmla="*/ 258 w 738"/>
                    <a:gd name="T21" fmla="*/ 10 h 407"/>
                    <a:gd name="T22" fmla="*/ 290 w 738"/>
                    <a:gd name="T23" fmla="*/ 5 h 407"/>
                    <a:gd name="T24" fmla="*/ 323 w 738"/>
                    <a:gd name="T25" fmla="*/ 0 h 407"/>
                    <a:gd name="T26" fmla="*/ 355 w 738"/>
                    <a:gd name="T27" fmla="*/ 0 h 407"/>
                    <a:gd name="T28" fmla="*/ 387 w 738"/>
                    <a:gd name="T29" fmla="*/ 0 h 407"/>
                    <a:gd name="T30" fmla="*/ 463 w 738"/>
                    <a:gd name="T31" fmla="*/ 0 h 407"/>
                    <a:gd name="T32" fmla="*/ 506 w 738"/>
                    <a:gd name="T33" fmla="*/ 0 h 407"/>
                    <a:gd name="T34" fmla="*/ 543 w 738"/>
                    <a:gd name="T35" fmla="*/ 15 h 407"/>
                    <a:gd name="T36" fmla="*/ 570 w 738"/>
                    <a:gd name="T37" fmla="*/ 36 h 407"/>
                    <a:gd name="T38" fmla="*/ 603 w 738"/>
                    <a:gd name="T39" fmla="*/ 51 h 407"/>
                    <a:gd name="T40" fmla="*/ 635 w 738"/>
                    <a:gd name="T41" fmla="*/ 57 h 407"/>
                    <a:gd name="T42" fmla="*/ 667 w 738"/>
                    <a:gd name="T43" fmla="*/ 77 h 407"/>
                    <a:gd name="T44" fmla="*/ 694 w 738"/>
                    <a:gd name="T45" fmla="*/ 98 h 407"/>
                    <a:gd name="T46" fmla="*/ 715 w 738"/>
                    <a:gd name="T47" fmla="*/ 128 h 407"/>
                    <a:gd name="T48" fmla="*/ 721 w 738"/>
                    <a:gd name="T49" fmla="*/ 164 h 407"/>
                    <a:gd name="T50" fmla="*/ 726 w 738"/>
                    <a:gd name="T51" fmla="*/ 195 h 407"/>
                    <a:gd name="T52" fmla="*/ 726 w 738"/>
                    <a:gd name="T53" fmla="*/ 226 h 407"/>
                    <a:gd name="T54" fmla="*/ 726 w 738"/>
                    <a:gd name="T55" fmla="*/ 257 h 407"/>
                    <a:gd name="T56" fmla="*/ 737 w 738"/>
                    <a:gd name="T57" fmla="*/ 288 h 407"/>
                    <a:gd name="T58" fmla="*/ 737 w 738"/>
                    <a:gd name="T59" fmla="*/ 319 h 407"/>
                    <a:gd name="T60" fmla="*/ 715 w 738"/>
                    <a:gd name="T61" fmla="*/ 349 h 407"/>
                    <a:gd name="T62" fmla="*/ 678 w 738"/>
                    <a:gd name="T63" fmla="*/ 365 h 407"/>
                    <a:gd name="T64" fmla="*/ 646 w 738"/>
                    <a:gd name="T65" fmla="*/ 380 h 407"/>
                    <a:gd name="T66" fmla="*/ 613 w 738"/>
                    <a:gd name="T67" fmla="*/ 396 h 407"/>
                    <a:gd name="T68" fmla="*/ 581 w 738"/>
                    <a:gd name="T69" fmla="*/ 401 h 407"/>
                    <a:gd name="T70" fmla="*/ 538 w 738"/>
                    <a:gd name="T71" fmla="*/ 406 h 407"/>
                    <a:gd name="T72" fmla="*/ 500 w 738"/>
                    <a:gd name="T73" fmla="*/ 406 h 407"/>
                    <a:gd name="T74" fmla="*/ 468 w 738"/>
                    <a:gd name="T75" fmla="*/ 406 h 407"/>
                    <a:gd name="T76" fmla="*/ 436 w 738"/>
                    <a:gd name="T77" fmla="*/ 406 h 407"/>
                    <a:gd name="T78" fmla="*/ 403 w 738"/>
                    <a:gd name="T79" fmla="*/ 406 h 407"/>
                    <a:gd name="T80" fmla="*/ 371 w 738"/>
                    <a:gd name="T81" fmla="*/ 406 h 407"/>
                    <a:gd name="T82" fmla="*/ 339 w 738"/>
                    <a:gd name="T83" fmla="*/ 406 h 407"/>
                    <a:gd name="T84" fmla="*/ 307 w 738"/>
                    <a:gd name="T85" fmla="*/ 406 h 407"/>
                    <a:gd name="T86" fmla="*/ 269 w 738"/>
                    <a:gd name="T87" fmla="*/ 406 h 407"/>
                    <a:gd name="T88" fmla="*/ 237 w 738"/>
                    <a:gd name="T89" fmla="*/ 406 h 407"/>
                    <a:gd name="T90" fmla="*/ 204 w 738"/>
                    <a:gd name="T91" fmla="*/ 406 h 407"/>
                    <a:gd name="T92" fmla="*/ 172 w 738"/>
                    <a:gd name="T93" fmla="*/ 391 h 407"/>
                    <a:gd name="T94" fmla="*/ 140 w 738"/>
                    <a:gd name="T95" fmla="*/ 380 h 407"/>
                    <a:gd name="T96" fmla="*/ 108 w 738"/>
                    <a:gd name="T97" fmla="*/ 365 h 407"/>
                    <a:gd name="T98" fmla="*/ 81 w 738"/>
                    <a:gd name="T99" fmla="*/ 339 h 407"/>
                    <a:gd name="T100" fmla="*/ 59 w 738"/>
                    <a:gd name="T101" fmla="*/ 319 h 407"/>
                    <a:gd name="T102" fmla="*/ 38 w 738"/>
                    <a:gd name="T103" fmla="*/ 288 h 407"/>
                    <a:gd name="T104" fmla="*/ 16 w 738"/>
                    <a:gd name="T105" fmla="*/ 252 h 407"/>
                    <a:gd name="T106" fmla="*/ 0 w 738"/>
                    <a:gd name="T107" fmla="*/ 216 h 407"/>
                    <a:gd name="T108" fmla="*/ 0 w 738"/>
                    <a:gd name="T109" fmla="*/ 185 h 407"/>
                    <a:gd name="T110" fmla="*/ 5 w 738"/>
                    <a:gd name="T111" fmla="*/ 149 h 407"/>
                    <a:gd name="T112" fmla="*/ 27 w 738"/>
                    <a:gd name="T113" fmla="*/ 123 h 407"/>
                    <a:gd name="T114" fmla="*/ 54 w 738"/>
                    <a:gd name="T115" fmla="*/ 108 h 407"/>
                    <a:gd name="T116" fmla="*/ 86 w 738"/>
                    <a:gd name="T117" fmla="*/ 98 h 407"/>
                    <a:gd name="T118" fmla="*/ 113 w 738"/>
                    <a:gd name="T119" fmla="*/ 82 h 407"/>
                    <a:gd name="T120" fmla="*/ 129 w 738"/>
                    <a:gd name="T121" fmla="*/ 98 h 407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738"/>
                    <a:gd name="T184" fmla="*/ 0 h 407"/>
                    <a:gd name="T185" fmla="*/ 738 w 738"/>
                    <a:gd name="T186" fmla="*/ 407 h 407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738" h="407">
                      <a:moveTo>
                        <a:pt x="91" y="82"/>
                      </a:moveTo>
                      <a:lnTo>
                        <a:pt x="108" y="82"/>
                      </a:lnTo>
                      <a:lnTo>
                        <a:pt x="124" y="82"/>
                      </a:lnTo>
                      <a:lnTo>
                        <a:pt x="145" y="77"/>
                      </a:lnTo>
                      <a:lnTo>
                        <a:pt x="161" y="77"/>
                      </a:lnTo>
                      <a:lnTo>
                        <a:pt x="183" y="72"/>
                      </a:lnTo>
                      <a:lnTo>
                        <a:pt x="199" y="72"/>
                      </a:lnTo>
                      <a:lnTo>
                        <a:pt x="215" y="67"/>
                      </a:lnTo>
                      <a:lnTo>
                        <a:pt x="231" y="62"/>
                      </a:lnTo>
                      <a:lnTo>
                        <a:pt x="237" y="46"/>
                      </a:lnTo>
                      <a:lnTo>
                        <a:pt x="221" y="41"/>
                      </a:lnTo>
                      <a:lnTo>
                        <a:pt x="204" y="41"/>
                      </a:lnTo>
                      <a:lnTo>
                        <a:pt x="188" y="46"/>
                      </a:lnTo>
                      <a:lnTo>
                        <a:pt x="172" y="46"/>
                      </a:lnTo>
                      <a:lnTo>
                        <a:pt x="156" y="62"/>
                      </a:lnTo>
                      <a:lnTo>
                        <a:pt x="156" y="46"/>
                      </a:lnTo>
                      <a:lnTo>
                        <a:pt x="172" y="36"/>
                      </a:lnTo>
                      <a:lnTo>
                        <a:pt x="188" y="26"/>
                      </a:lnTo>
                      <a:lnTo>
                        <a:pt x="210" y="21"/>
                      </a:lnTo>
                      <a:lnTo>
                        <a:pt x="226" y="15"/>
                      </a:lnTo>
                      <a:lnTo>
                        <a:pt x="242" y="15"/>
                      </a:lnTo>
                      <a:lnTo>
                        <a:pt x="258" y="10"/>
                      </a:lnTo>
                      <a:lnTo>
                        <a:pt x="274" y="10"/>
                      </a:lnTo>
                      <a:lnTo>
                        <a:pt x="290" y="5"/>
                      </a:lnTo>
                      <a:lnTo>
                        <a:pt x="307" y="5"/>
                      </a:lnTo>
                      <a:lnTo>
                        <a:pt x="323" y="0"/>
                      </a:lnTo>
                      <a:lnTo>
                        <a:pt x="339" y="0"/>
                      </a:lnTo>
                      <a:lnTo>
                        <a:pt x="355" y="0"/>
                      </a:lnTo>
                      <a:lnTo>
                        <a:pt x="371" y="0"/>
                      </a:lnTo>
                      <a:lnTo>
                        <a:pt x="387" y="0"/>
                      </a:lnTo>
                      <a:lnTo>
                        <a:pt x="420" y="0"/>
                      </a:lnTo>
                      <a:lnTo>
                        <a:pt x="463" y="0"/>
                      </a:lnTo>
                      <a:lnTo>
                        <a:pt x="484" y="0"/>
                      </a:lnTo>
                      <a:lnTo>
                        <a:pt x="506" y="0"/>
                      </a:lnTo>
                      <a:lnTo>
                        <a:pt x="527" y="5"/>
                      </a:lnTo>
                      <a:lnTo>
                        <a:pt x="543" y="15"/>
                      </a:lnTo>
                      <a:lnTo>
                        <a:pt x="554" y="31"/>
                      </a:lnTo>
                      <a:lnTo>
                        <a:pt x="570" y="36"/>
                      </a:lnTo>
                      <a:lnTo>
                        <a:pt x="586" y="46"/>
                      </a:lnTo>
                      <a:lnTo>
                        <a:pt x="603" y="51"/>
                      </a:lnTo>
                      <a:lnTo>
                        <a:pt x="619" y="51"/>
                      </a:lnTo>
                      <a:lnTo>
                        <a:pt x="635" y="57"/>
                      </a:lnTo>
                      <a:lnTo>
                        <a:pt x="651" y="67"/>
                      </a:lnTo>
                      <a:lnTo>
                        <a:pt x="667" y="77"/>
                      </a:lnTo>
                      <a:lnTo>
                        <a:pt x="678" y="93"/>
                      </a:lnTo>
                      <a:lnTo>
                        <a:pt x="694" y="98"/>
                      </a:lnTo>
                      <a:lnTo>
                        <a:pt x="699" y="113"/>
                      </a:lnTo>
                      <a:lnTo>
                        <a:pt x="715" y="128"/>
                      </a:lnTo>
                      <a:lnTo>
                        <a:pt x="721" y="149"/>
                      </a:lnTo>
                      <a:lnTo>
                        <a:pt x="721" y="164"/>
                      </a:lnTo>
                      <a:lnTo>
                        <a:pt x="726" y="180"/>
                      </a:lnTo>
                      <a:lnTo>
                        <a:pt x="726" y="195"/>
                      </a:lnTo>
                      <a:lnTo>
                        <a:pt x="726" y="211"/>
                      </a:lnTo>
                      <a:lnTo>
                        <a:pt x="726" y="226"/>
                      </a:lnTo>
                      <a:lnTo>
                        <a:pt x="726" y="242"/>
                      </a:lnTo>
                      <a:lnTo>
                        <a:pt x="726" y="257"/>
                      </a:lnTo>
                      <a:lnTo>
                        <a:pt x="737" y="272"/>
                      </a:lnTo>
                      <a:lnTo>
                        <a:pt x="737" y="288"/>
                      </a:lnTo>
                      <a:lnTo>
                        <a:pt x="737" y="303"/>
                      </a:lnTo>
                      <a:lnTo>
                        <a:pt x="737" y="319"/>
                      </a:lnTo>
                      <a:lnTo>
                        <a:pt x="732" y="334"/>
                      </a:lnTo>
                      <a:lnTo>
                        <a:pt x="715" y="349"/>
                      </a:lnTo>
                      <a:lnTo>
                        <a:pt x="694" y="360"/>
                      </a:lnTo>
                      <a:lnTo>
                        <a:pt x="678" y="365"/>
                      </a:lnTo>
                      <a:lnTo>
                        <a:pt x="662" y="375"/>
                      </a:lnTo>
                      <a:lnTo>
                        <a:pt x="646" y="380"/>
                      </a:lnTo>
                      <a:lnTo>
                        <a:pt x="629" y="385"/>
                      </a:lnTo>
                      <a:lnTo>
                        <a:pt x="613" y="396"/>
                      </a:lnTo>
                      <a:lnTo>
                        <a:pt x="597" y="401"/>
                      </a:lnTo>
                      <a:lnTo>
                        <a:pt x="581" y="401"/>
                      </a:lnTo>
                      <a:lnTo>
                        <a:pt x="559" y="406"/>
                      </a:lnTo>
                      <a:lnTo>
                        <a:pt x="538" y="406"/>
                      </a:lnTo>
                      <a:lnTo>
                        <a:pt x="522" y="406"/>
                      </a:lnTo>
                      <a:lnTo>
                        <a:pt x="500" y="406"/>
                      </a:lnTo>
                      <a:lnTo>
                        <a:pt x="484" y="406"/>
                      </a:lnTo>
                      <a:lnTo>
                        <a:pt x="468" y="406"/>
                      </a:lnTo>
                      <a:lnTo>
                        <a:pt x="452" y="406"/>
                      </a:lnTo>
                      <a:lnTo>
                        <a:pt x="436" y="406"/>
                      </a:lnTo>
                      <a:lnTo>
                        <a:pt x="420" y="406"/>
                      </a:lnTo>
                      <a:lnTo>
                        <a:pt x="403" y="406"/>
                      </a:lnTo>
                      <a:lnTo>
                        <a:pt x="387" y="406"/>
                      </a:lnTo>
                      <a:lnTo>
                        <a:pt x="371" y="406"/>
                      </a:lnTo>
                      <a:lnTo>
                        <a:pt x="355" y="406"/>
                      </a:lnTo>
                      <a:lnTo>
                        <a:pt x="339" y="406"/>
                      </a:lnTo>
                      <a:lnTo>
                        <a:pt x="323" y="406"/>
                      </a:lnTo>
                      <a:lnTo>
                        <a:pt x="307" y="406"/>
                      </a:lnTo>
                      <a:lnTo>
                        <a:pt x="285" y="406"/>
                      </a:lnTo>
                      <a:lnTo>
                        <a:pt x="269" y="406"/>
                      </a:lnTo>
                      <a:lnTo>
                        <a:pt x="253" y="406"/>
                      </a:lnTo>
                      <a:lnTo>
                        <a:pt x="237" y="406"/>
                      </a:lnTo>
                      <a:lnTo>
                        <a:pt x="221" y="406"/>
                      </a:lnTo>
                      <a:lnTo>
                        <a:pt x="204" y="406"/>
                      </a:lnTo>
                      <a:lnTo>
                        <a:pt x="188" y="396"/>
                      </a:lnTo>
                      <a:lnTo>
                        <a:pt x="172" y="391"/>
                      </a:lnTo>
                      <a:lnTo>
                        <a:pt x="156" y="385"/>
                      </a:lnTo>
                      <a:lnTo>
                        <a:pt x="140" y="380"/>
                      </a:lnTo>
                      <a:lnTo>
                        <a:pt x="124" y="375"/>
                      </a:lnTo>
                      <a:lnTo>
                        <a:pt x="108" y="365"/>
                      </a:lnTo>
                      <a:lnTo>
                        <a:pt x="91" y="355"/>
                      </a:lnTo>
                      <a:lnTo>
                        <a:pt x="81" y="339"/>
                      </a:lnTo>
                      <a:lnTo>
                        <a:pt x="65" y="334"/>
                      </a:lnTo>
                      <a:lnTo>
                        <a:pt x="59" y="319"/>
                      </a:lnTo>
                      <a:lnTo>
                        <a:pt x="43" y="303"/>
                      </a:lnTo>
                      <a:lnTo>
                        <a:pt x="38" y="288"/>
                      </a:lnTo>
                      <a:lnTo>
                        <a:pt x="22" y="272"/>
                      </a:lnTo>
                      <a:lnTo>
                        <a:pt x="16" y="252"/>
                      </a:lnTo>
                      <a:lnTo>
                        <a:pt x="5" y="231"/>
                      </a:lnTo>
                      <a:lnTo>
                        <a:pt x="0" y="216"/>
                      </a:lnTo>
                      <a:lnTo>
                        <a:pt x="0" y="200"/>
                      </a:lnTo>
                      <a:lnTo>
                        <a:pt x="0" y="185"/>
                      </a:lnTo>
                      <a:lnTo>
                        <a:pt x="0" y="170"/>
                      </a:lnTo>
                      <a:lnTo>
                        <a:pt x="5" y="149"/>
                      </a:lnTo>
                      <a:lnTo>
                        <a:pt x="11" y="134"/>
                      </a:lnTo>
                      <a:lnTo>
                        <a:pt x="27" y="123"/>
                      </a:lnTo>
                      <a:lnTo>
                        <a:pt x="38" y="108"/>
                      </a:lnTo>
                      <a:lnTo>
                        <a:pt x="54" y="108"/>
                      </a:lnTo>
                      <a:lnTo>
                        <a:pt x="70" y="103"/>
                      </a:lnTo>
                      <a:lnTo>
                        <a:pt x="86" y="98"/>
                      </a:lnTo>
                      <a:lnTo>
                        <a:pt x="102" y="98"/>
                      </a:lnTo>
                      <a:lnTo>
                        <a:pt x="113" y="82"/>
                      </a:lnTo>
                      <a:lnTo>
                        <a:pt x="113" y="67"/>
                      </a:lnTo>
                      <a:lnTo>
                        <a:pt x="129" y="98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1" name="Freeform 1499"/>
                <p:cNvSpPr/>
                <p:nvPr/>
              </p:nvSpPr>
              <p:spPr bwMode="auto">
                <a:xfrm>
                  <a:off x="3193" y="270"/>
                  <a:ext cx="117" cy="118"/>
                </a:xfrm>
                <a:custGeom>
                  <a:avLst/>
                  <a:gdLst>
                    <a:gd name="T0" fmla="*/ 5 w 117"/>
                    <a:gd name="T1" fmla="*/ 66 h 118"/>
                    <a:gd name="T2" fmla="*/ 0 w 117"/>
                    <a:gd name="T3" fmla="*/ 51 h 118"/>
                    <a:gd name="T4" fmla="*/ 0 w 117"/>
                    <a:gd name="T5" fmla="*/ 36 h 118"/>
                    <a:gd name="T6" fmla="*/ 16 w 117"/>
                    <a:gd name="T7" fmla="*/ 25 h 118"/>
                    <a:gd name="T8" fmla="*/ 32 w 117"/>
                    <a:gd name="T9" fmla="*/ 15 h 118"/>
                    <a:gd name="T10" fmla="*/ 47 w 117"/>
                    <a:gd name="T11" fmla="*/ 0 h 118"/>
                    <a:gd name="T12" fmla="*/ 63 w 117"/>
                    <a:gd name="T13" fmla="*/ 0 h 118"/>
                    <a:gd name="T14" fmla="*/ 79 w 117"/>
                    <a:gd name="T15" fmla="*/ 0 h 118"/>
                    <a:gd name="T16" fmla="*/ 84 w 117"/>
                    <a:gd name="T17" fmla="*/ 15 h 118"/>
                    <a:gd name="T18" fmla="*/ 95 w 117"/>
                    <a:gd name="T19" fmla="*/ 31 h 118"/>
                    <a:gd name="T20" fmla="*/ 105 w 117"/>
                    <a:gd name="T21" fmla="*/ 46 h 118"/>
                    <a:gd name="T22" fmla="*/ 111 w 117"/>
                    <a:gd name="T23" fmla="*/ 61 h 118"/>
                    <a:gd name="T24" fmla="*/ 116 w 117"/>
                    <a:gd name="T25" fmla="*/ 76 h 118"/>
                    <a:gd name="T26" fmla="*/ 116 w 117"/>
                    <a:gd name="T27" fmla="*/ 92 h 118"/>
                    <a:gd name="T28" fmla="*/ 116 w 117"/>
                    <a:gd name="T29" fmla="*/ 107 h 118"/>
                    <a:gd name="T30" fmla="*/ 100 w 117"/>
                    <a:gd name="T31" fmla="*/ 117 h 118"/>
                    <a:gd name="T32" fmla="*/ 84 w 117"/>
                    <a:gd name="T33" fmla="*/ 117 h 118"/>
                    <a:gd name="T34" fmla="*/ 69 w 117"/>
                    <a:gd name="T35" fmla="*/ 117 h 118"/>
                    <a:gd name="T36" fmla="*/ 53 w 117"/>
                    <a:gd name="T37" fmla="*/ 117 h 118"/>
                    <a:gd name="T38" fmla="*/ 37 w 117"/>
                    <a:gd name="T39" fmla="*/ 112 h 118"/>
                    <a:gd name="T40" fmla="*/ 21 w 117"/>
                    <a:gd name="T41" fmla="*/ 102 h 118"/>
                    <a:gd name="T42" fmla="*/ 11 w 117"/>
                    <a:gd name="T43" fmla="*/ 86 h 118"/>
                    <a:gd name="T44" fmla="*/ 5 w 117"/>
                    <a:gd name="T45" fmla="*/ 71 h 118"/>
                    <a:gd name="T46" fmla="*/ 5 w 117"/>
                    <a:gd name="T47" fmla="*/ 66 h 11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17"/>
                    <a:gd name="T73" fmla="*/ 0 h 118"/>
                    <a:gd name="T74" fmla="*/ 117 w 117"/>
                    <a:gd name="T75" fmla="*/ 118 h 11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17" h="118">
                      <a:moveTo>
                        <a:pt x="5" y="66"/>
                      </a:moveTo>
                      <a:lnTo>
                        <a:pt x="0" y="51"/>
                      </a:lnTo>
                      <a:lnTo>
                        <a:pt x="0" y="36"/>
                      </a:lnTo>
                      <a:lnTo>
                        <a:pt x="16" y="25"/>
                      </a:lnTo>
                      <a:lnTo>
                        <a:pt x="32" y="15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79" y="0"/>
                      </a:lnTo>
                      <a:lnTo>
                        <a:pt x="84" y="15"/>
                      </a:lnTo>
                      <a:lnTo>
                        <a:pt x="95" y="31"/>
                      </a:lnTo>
                      <a:lnTo>
                        <a:pt x="105" y="46"/>
                      </a:lnTo>
                      <a:lnTo>
                        <a:pt x="111" y="61"/>
                      </a:lnTo>
                      <a:lnTo>
                        <a:pt x="116" y="76"/>
                      </a:lnTo>
                      <a:lnTo>
                        <a:pt x="116" y="92"/>
                      </a:lnTo>
                      <a:lnTo>
                        <a:pt x="116" y="107"/>
                      </a:lnTo>
                      <a:lnTo>
                        <a:pt x="100" y="117"/>
                      </a:lnTo>
                      <a:lnTo>
                        <a:pt x="84" y="117"/>
                      </a:lnTo>
                      <a:lnTo>
                        <a:pt x="69" y="117"/>
                      </a:lnTo>
                      <a:lnTo>
                        <a:pt x="53" y="117"/>
                      </a:lnTo>
                      <a:lnTo>
                        <a:pt x="37" y="112"/>
                      </a:lnTo>
                      <a:lnTo>
                        <a:pt x="21" y="102"/>
                      </a:lnTo>
                      <a:lnTo>
                        <a:pt x="11" y="86"/>
                      </a:lnTo>
                      <a:lnTo>
                        <a:pt x="5" y="71"/>
                      </a:lnTo>
                      <a:lnTo>
                        <a:pt x="5" y="66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02" name="Freeform 1500"/>
                <p:cNvSpPr/>
                <p:nvPr/>
              </p:nvSpPr>
              <p:spPr bwMode="auto">
                <a:xfrm>
                  <a:off x="3469" y="239"/>
                  <a:ext cx="82" cy="87"/>
                </a:xfrm>
                <a:custGeom>
                  <a:avLst/>
                  <a:gdLst>
                    <a:gd name="T0" fmla="*/ 0 w 82"/>
                    <a:gd name="T1" fmla="*/ 0 h 87"/>
                    <a:gd name="T2" fmla="*/ 16 w 82"/>
                    <a:gd name="T3" fmla="*/ 10 h 87"/>
                    <a:gd name="T4" fmla="*/ 32 w 82"/>
                    <a:gd name="T5" fmla="*/ 20 h 87"/>
                    <a:gd name="T6" fmla="*/ 49 w 82"/>
                    <a:gd name="T7" fmla="*/ 20 h 87"/>
                    <a:gd name="T8" fmla="*/ 65 w 82"/>
                    <a:gd name="T9" fmla="*/ 30 h 87"/>
                    <a:gd name="T10" fmla="*/ 76 w 82"/>
                    <a:gd name="T11" fmla="*/ 46 h 87"/>
                    <a:gd name="T12" fmla="*/ 81 w 82"/>
                    <a:gd name="T13" fmla="*/ 61 h 87"/>
                    <a:gd name="T14" fmla="*/ 81 w 82"/>
                    <a:gd name="T15" fmla="*/ 76 h 87"/>
                    <a:gd name="T16" fmla="*/ 65 w 82"/>
                    <a:gd name="T17" fmla="*/ 86 h 87"/>
                    <a:gd name="T18" fmla="*/ 49 w 82"/>
                    <a:gd name="T19" fmla="*/ 86 h 87"/>
                    <a:gd name="T20" fmla="*/ 27 w 82"/>
                    <a:gd name="T21" fmla="*/ 81 h 87"/>
                    <a:gd name="T22" fmla="*/ 11 w 82"/>
                    <a:gd name="T23" fmla="*/ 71 h 87"/>
                    <a:gd name="T24" fmla="*/ 5 w 82"/>
                    <a:gd name="T25" fmla="*/ 56 h 87"/>
                    <a:gd name="T26" fmla="*/ 0 w 82"/>
                    <a:gd name="T27" fmla="*/ 40 h 87"/>
                    <a:gd name="T28" fmla="*/ 0 w 82"/>
                    <a:gd name="T29" fmla="*/ 25 h 87"/>
                    <a:gd name="T30" fmla="*/ 11 w 82"/>
                    <a:gd name="T31" fmla="*/ 10 h 87"/>
                    <a:gd name="T32" fmla="*/ 0 w 82"/>
                    <a:gd name="T33" fmla="*/ 0 h 8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"/>
                    <a:gd name="T52" fmla="*/ 0 h 87"/>
                    <a:gd name="T53" fmla="*/ 82 w 82"/>
                    <a:gd name="T54" fmla="*/ 87 h 8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" h="87">
                      <a:moveTo>
                        <a:pt x="0" y="0"/>
                      </a:moveTo>
                      <a:lnTo>
                        <a:pt x="16" y="10"/>
                      </a:lnTo>
                      <a:lnTo>
                        <a:pt x="32" y="20"/>
                      </a:lnTo>
                      <a:lnTo>
                        <a:pt x="49" y="20"/>
                      </a:lnTo>
                      <a:lnTo>
                        <a:pt x="65" y="30"/>
                      </a:lnTo>
                      <a:lnTo>
                        <a:pt x="76" y="46"/>
                      </a:lnTo>
                      <a:lnTo>
                        <a:pt x="81" y="61"/>
                      </a:lnTo>
                      <a:lnTo>
                        <a:pt x="81" y="76"/>
                      </a:lnTo>
                      <a:lnTo>
                        <a:pt x="65" y="86"/>
                      </a:lnTo>
                      <a:lnTo>
                        <a:pt x="49" y="86"/>
                      </a:lnTo>
                      <a:lnTo>
                        <a:pt x="27" y="81"/>
                      </a:lnTo>
                      <a:lnTo>
                        <a:pt x="11" y="71"/>
                      </a:lnTo>
                      <a:lnTo>
                        <a:pt x="5" y="56"/>
                      </a:lnTo>
                      <a:lnTo>
                        <a:pt x="0" y="40"/>
                      </a:lnTo>
                      <a:lnTo>
                        <a:pt x="0" y="25"/>
                      </a:lnTo>
                      <a:lnTo>
                        <a:pt x="11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03" name="Rectangle 1501"/>
              <p:cNvSpPr>
                <a:spLocks noChangeArrowheads="1"/>
              </p:cNvSpPr>
              <p:nvPr/>
            </p:nvSpPr>
            <p:spPr bwMode="auto">
              <a:xfrm>
                <a:off x="609451" y="1582346"/>
                <a:ext cx="1436144" cy="2278702"/>
              </a:xfrm>
              <a:prstGeom prst="rect">
                <a:avLst/>
              </a:prstGeom>
              <a:noFill/>
              <a:ln w="76200" cmpd="tri">
                <a:solidFill>
                  <a:schemeClr val="tx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 b="1" dirty="0">
                  <a:latin typeface="黑体" pitchFamily="2" charset="-122"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</a:t>
            </a:r>
            <a:r>
              <a:rPr lang="zh-CN" altLang="en-US"/>
              <a:t>与</a:t>
            </a:r>
            <a:r>
              <a:rPr lang="en-US" altLang="zh-CN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internet</a:t>
            </a:r>
            <a:r>
              <a:rPr lang="zh-CN" altLang="en-US"/>
              <a:t>：互联网</a:t>
            </a:r>
          </a:p>
          <a:p>
            <a:endParaRPr lang="zh-CN" altLang="en-US"/>
          </a:p>
          <a:p>
            <a:r>
              <a:rPr lang="en-US" altLang="zh-CN"/>
              <a:t>Internet</a:t>
            </a:r>
            <a:r>
              <a:rPr lang="zh-CN" altLang="en-US"/>
              <a:t>：因特网</a:t>
            </a:r>
          </a:p>
          <a:p>
            <a:pPr lvl="1"/>
            <a:r>
              <a:rPr lang="zh-CN" altLang="en-US" sz="1995" dirty="0">
                <a:sym typeface="+mn-ea"/>
              </a:rPr>
              <a:t>指当前全球最大的、开放的、由众多网络相互连接而成的特定计算机网络，它采用</a:t>
            </a:r>
            <a:r>
              <a:rPr lang="en-US" altLang="zh-CN" sz="1995" dirty="0">
                <a:sym typeface="+mn-ea"/>
              </a:rPr>
              <a:t>TCP/IP</a:t>
            </a:r>
            <a:r>
              <a:rPr lang="zh-CN" altLang="en-US" sz="1995" dirty="0">
                <a:sym typeface="+mn-ea"/>
              </a:rPr>
              <a:t>协议族作为通信的规则</a:t>
            </a:r>
            <a:endParaRPr lang="en-US" altLang="zh-CN" sz="1995" dirty="0"/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计算机网络课程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因特网背后的理论框架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讲解因特网背后的计算机网络体系结构</a:t>
            </a:r>
            <a:r>
              <a:rPr lang="en-US" altLang="zh-CN">
                <a:sym typeface="+mn-ea"/>
              </a:rPr>
              <a:t>TCP/IP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互动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结合生活经历，对计算机网络有哪些疑问？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404 Not Found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3755" y="1217295"/>
            <a:ext cx="5462270" cy="49599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疑问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>
                <a:sym typeface="+mn-ea"/>
              </a:rPr>
              <a:t>mi.com</a:t>
            </a:r>
            <a:r>
              <a:rPr lang="zh-CN" altLang="en-US" sz="2800">
                <a:sym typeface="+mn-ea"/>
              </a:rPr>
              <a:t>交易价格为360万美元，为什么这么贵</a:t>
            </a:r>
            <a:endParaRPr lang="zh-CN" altLang="en-US" sz="2800"/>
          </a:p>
          <a:p>
            <a:pPr lvl="1"/>
            <a:r>
              <a:rPr lang="zh-CN" altLang="en-US" sz="2800">
                <a:sym typeface="+mn-ea"/>
              </a:rPr>
              <a:t>sex.com	$14,000,000	2005-1-1</a:t>
            </a:r>
            <a:endParaRPr lang="zh-CN" altLang="en-US" sz="2800" b="0"/>
          </a:p>
          <a:p>
            <a:pPr lvl="0"/>
            <a:r>
              <a:rPr lang="en-US" altLang="zh-CN" sz="2800">
                <a:sym typeface="+mn-ea"/>
              </a:rPr>
              <a:t>2017</a:t>
            </a:r>
            <a:r>
              <a:rPr lang="zh-CN" altLang="en-US" sz="2800">
                <a:sym typeface="+mn-ea"/>
              </a:rPr>
              <a:t>年5日夜间至6日美国3台域名根服务器遭到黑客攻击</a:t>
            </a:r>
            <a:endParaRPr lang="zh-CN" altLang="en-US" sz="2800" b="0"/>
          </a:p>
          <a:p>
            <a:pPr lvl="0"/>
            <a:r>
              <a:rPr lang="en-US" altLang="zh-CN" sz="2800">
                <a:sym typeface="+mn-ea"/>
              </a:rPr>
              <a:t>IP</a:t>
            </a:r>
            <a:r>
              <a:rPr lang="zh-CN" altLang="en-US" sz="2800">
                <a:sym typeface="+mn-ea"/>
              </a:rPr>
              <a:t>地址</a:t>
            </a:r>
            <a:r>
              <a:rPr lang="en-US" altLang="zh-CN" sz="2800">
                <a:sym typeface="+mn-ea"/>
              </a:rPr>
              <a:t>32</a:t>
            </a:r>
            <a:r>
              <a:rPr lang="zh-CN" altLang="en-US" sz="2800">
                <a:sym typeface="+mn-ea"/>
              </a:rPr>
              <a:t>位，但全球联网设备远不止4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294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967</a:t>
            </a:r>
            <a:r>
              <a:rPr lang="en-US" altLang="zh-CN" sz="2800">
                <a:sym typeface="+mn-ea"/>
              </a:rPr>
              <a:t>,</a:t>
            </a:r>
            <a:r>
              <a:rPr lang="zh-CN" altLang="en-US" sz="2800">
                <a:sym typeface="+mn-ea"/>
              </a:rPr>
              <a:t>296，为何还能正常运作？</a:t>
            </a:r>
            <a:endParaRPr lang="zh-CN" altLang="en-US" sz="2800" b="0"/>
          </a:p>
          <a:p>
            <a:pPr lvl="0"/>
            <a:r>
              <a:rPr lang="zh-CN" altLang="en-US" sz="2800">
                <a:sym typeface="+mn-ea"/>
              </a:rPr>
              <a:t>为什么蜂窝网络（</a:t>
            </a:r>
            <a:r>
              <a:rPr lang="en-US" altLang="zh-CN" sz="2800">
                <a:sym typeface="+mn-ea"/>
              </a:rPr>
              <a:t>4G</a:t>
            </a:r>
            <a:r>
              <a:rPr lang="zh-CN" altLang="en-US" sz="2800">
                <a:sym typeface="+mn-ea"/>
              </a:rPr>
              <a:t>、</a:t>
            </a:r>
            <a:r>
              <a:rPr lang="en-US" altLang="zh-CN" sz="2800">
                <a:sym typeface="+mn-ea"/>
              </a:rPr>
              <a:t>5G</a:t>
            </a:r>
            <a:r>
              <a:rPr lang="zh-CN" altLang="en-US" sz="2800">
                <a:sym typeface="+mn-ea"/>
              </a:rPr>
              <a:t>）比</a:t>
            </a:r>
            <a:r>
              <a:rPr lang="en-US" altLang="zh-CN" sz="2800">
                <a:sym typeface="+mn-ea"/>
              </a:rPr>
              <a:t>WiFi</a:t>
            </a:r>
            <a:r>
              <a:rPr lang="zh-CN" altLang="en-US" sz="2800">
                <a:sym typeface="+mn-ea"/>
              </a:rPr>
              <a:t>要贵？</a:t>
            </a:r>
          </a:p>
          <a:p>
            <a:pPr lvl="0"/>
            <a:r>
              <a:rPr lang="zh-CN" altLang="en-US"/>
              <a:t>。。。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/>
              <a:t>相互了解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学计算机网络有什么用</a:t>
            </a:r>
            <a:endParaRPr lang="zh-CN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计算机网络要怎么学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zh-CN" altLang="en-US"/>
              <a:t>课程相关的一些约定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计算机网络讲什么</a:t>
            </a:r>
            <a:endParaRPr lang="zh-CN" altLang="en-US"/>
          </a:p>
        </p:txBody>
      </p:sp>
      <p:sp>
        <p:nvSpPr>
          <p:cNvPr id="88" name="下箭头 87"/>
          <p:cNvSpPr/>
          <p:nvPr/>
        </p:nvSpPr>
        <p:spPr>
          <a:xfrm rot="16200000">
            <a:off x="4885195" y="1471000"/>
            <a:ext cx="576064" cy="67938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/>
              <a:t>相互了解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学计算机网络有什么用</a:t>
            </a:r>
            <a:endParaRPr lang="zh-CN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计算机网络要怎么学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zh-CN" altLang="en-US"/>
              <a:t>课程相关的一些约定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计算机网络讲什么</a:t>
            </a:r>
            <a:endParaRPr lang="zh-CN" altLang="en-US"/>
          </a:p>
        </p:txBody>
      </p:sp>
      <p:sp>
        <p:nvSpPr>
          <p:cNvPr id="88" name="下箭头 87"/>
          <p:cNvSpPr/>
          <p:nvPr/>
        </p:nvSpPr>
        <p:spPr>
          <a:xfrm rot="16200000">
            <a:off x="4838205" y="3156290"/>
            <a:ext cx="576064" cy="67938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学计算机网络有什么用：初阶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学分：</a:t>
            </a:r>
            <a:r>
              <a:rPr lang="en-US" altLang="zh-CN" dirty="0"/>
              <a:t>2.5</a:t>
            </a:r>
            <a:r>
              <a:rPr lang="zh-CN" altLang="en-US" dirty="0"/>
              <a:t>分</a:t>
            </a:r>
            <a:endParaRPr lang="en-US" altLang="zh-CN" dirty="0"/>
          </a:p>
          <a:p>
            <a:pPr lvl="1"/>
            <a:r>
              <a:rPr lang="en-US" altLang="zh-CN" dirty="0"/>
              <a:t>40</a:t>
            </a:r>
            <a:r>
              <a:rPr lang="zh-CN" altLang="en-US" dirty="0"/>
              <a:t>个学时：理论</a:t>
            </a:r>
            <a:r>
              <a:rPr lang="en-US" altLang="zh-CN" dirty="0"/>
              <a:t>32</a:t>
            </a:r>
            <a:r>
              <a:rPr lang="zh-CN" altLang="en-US" dirty="0"/>
              <a:t>学时 </a:t>
            </a:r>
            <a:r>
              <a:rPr lang="en-US" altLang="zh-CN" dirty="0"/>
              <a:t>+ </a:t>
            </a:r>
            <a:r>
              <a:rPr lang="zh-CN" altLang="en-US" dirty="0"/>
              <a:t>实验</a:t>
            </a:r>
            <a:r>
              <a:rPr lang="en-US" altLang="zh-CN" dirty="0"/>
              <a:t>8</a:t>
            </a:r>
            <a:r>
              <a:rPr lang="zh-CN" altLang="en-US" dirty="0"/>
              <a:t>学时 </a:t>
            </a:r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学计算机网络有什么用：中阶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知识成体系</a:t>
            </a:r>
          </a:p>
          <a:p>
            <a:pPr lvl="1"/>
            <a:r>
              <a:rPr lang="zh-CN" altLang="en-US">
                <a:sym typeface="+mn-ea"/>
              </a:rPr>
              <a:t>教育部工程认证：解决复杂工程问题的能力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专业课程关系图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6905" y="1217295"/>
            <a:ext cx="8395335" cy="49599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学计算机网络有什么用：高阶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有趣，好玩</a:t>
            </a:r>
          </a:p>
          <a:p>
            <a:pPr lvl="1"/>
            <a:r>
              <a:rPr lang="zh-CN" altLang="en-US" dirty="0"/>
              <a:t>建站</a:t>
            </a:r>
          </a:p>
          <a:p>
            <a:pPr lvl="1"/>
            <a:r>
              <a:rPr lang="zh-CN" altLang="en-US" dirty="0"/>
              <a:t>爬虫</a:t>
            </a:r>
          </a:p>
          <a:p>
            <a:pPr lvl="1"/>
            <a:r>
              <a:rPr lang="zh-CN" altLang="en-US" dirty="0"/>
              <a:t>协议分析</a:t>
            </a:r>
          </a:p>
          <a:p>
            <a:pPr lvl="1"/>
            <a:r>
              <a:rPr lang="zh-CN" altLang="en-US" dirty="0"/>
              <a:t>网络攻击与防御</a:t>
            </a:r>
            <a:endParaRPr lang="en-US" altLang="zh-CN" dirty="0"/>
          </a:p>
          <a:p>
            <a:pPr lvl="1"/>
            <a:r>
              <a:rPr lang="zh-CN" altLang="en-US" dirty="0"/>
              <a:t>网络编程</a:t>
            </a:r>
          </a:p>
          <a:p>
            <a:pPr lvl="1"/>
            <a:r>
              <a:rPr lang="en-US" altLang="zh-CN" dirty="0"/>
              <a:t>...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更进一步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Steve Jobs' Commencement address (2005): Stay Hungry, Stay Foolish</a:t>
            </a:r>
          </a:p>
          <a:p>
            <a:pPr lvl="1"/>
            <a:r>
              <a:rPr lang="en-US"/>
              <a:t>Again, you can't connect the dots looking forward; you can only connect them looking backward. So </a:t>
            </a:r>
            <a:r>
              <a:rPr lang="en-US">
                <a:solidFill>
                  <a:srgbClr val="FF0000"/>
                </a:solidFill>
              </a:rPr>
              <a:t>you have to trust that the dots will somehow connect in your future</a:t>
            </a:r>
            <a:r>
              <a:rPr lang="en-US"/>
              <a:t>. You have to trust in something — your gut, destiny, life, karma, whatever. This approach has never let me down, and it has made all the difference in my life.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/>
              <a:t>相互了解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学计算机网络有什么用</a:t>
            </a:r>
            <a:endParaRPr lang="zh-CN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计算机网络要怎么学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zh-CN" altLang="en-US"/>
              <a:t>课程相关的一些约定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计算机网络讲什么</a:t>
            </a:r>
            <a:endParaRPr lang="zh-CN" altLang="en-US"/>
          </a:p>
        </p:txBody>
      </p:sp>
      <p:sp>
        <p:nvSpPr>
          <p:cNvPr id="88" name="下箭头 87"/>
          <p:cNvSpPr/>
          <p:nvPr/>
        </p:nvSpPr>
        <p:spPr>
          <a:xfrm rot="16200000">
            <a:off x="4869320" y="4040210"/>
            <a:ext cx="576064" cy="67938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如何学好计算机网络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预习：以章为单位，带着问题来上课</a:t>
            </a:r>
          </a:p>
          <a:p>
            <a:endParaRPr lang="zh-CN" altLang="en-US"/>
          </a:p>
          <a:p>
            <a:r>
              <a:rPr lang="zh-CN" altLang="en-US"/>
              <a:t>做中学</a:t>
            </a:r>
          </a:p>
          <a:p>
            <a:pPr lvl="1"/>
            <a:r>
              <a:rPr lang="zh-CN" altLang="en-US"/>
              <a:t>抓包，分析报文</a:t>
            </a:r>
          </a:p>
          <a:p>
            <a:pPr lvl="1"/>
            <a:r>
              <a:rPr lang="zh-CN" altLang="en-US"/>
              <a:t>编程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拓展阅读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包括但不局限于</a:t>
            </a:r>
            <a:r>
              <a:rPr lang="en-US"/>
              <a:t>:</a:t>
            </a:r>
          </a:p>
          <a:p>
            <a:pPr lvl="1"/>
            <a:r>
              <a:rPr lang="en-US"/>
              <a:t>计算机网络:自顶向下方法</a:t>
            </a:r>
          </a:p>
          <a:p>
            <a:pPr lvl="1"/>
            <a:r>
              <a:rPr lang="en-US"/>
              <a:t>计算机网络 Computer Networks</a:t>
            </a:r>
          </a:p>
          <a:p>
            <a:pPr lvl="1"/>
            <a:r>
              <a:rPr lang="en-US"/>
              <a:t>计算机网络系统方法</a:t>
            </a:r>
          </a:p>
          <a:p>
            <a:pPr lvl="1"/>
            <a:r>
              <a:rPr lang="en-US"/>
              <a:t>TCP/IP 详解卷 1:协议</a:t>
            </a:r>
          </a:p>
          <a:p>
            <a:pPr lvl="1"/>
            <a:r>
              <a:rPr lang="en-US"/>
              <a:t>TCP/IP 详解卷 2:实现</a:t>
            </a:r>
          </a:p>
          <a:p>
            <a:pPr lvl="1"/>
            <a:r>
              <a:rPr lang="en-US"/>
              <a:t>TCP/IP 详解卷 3:TCP 事务协议、HTTP、NNTP 和 UNIX 域 协议</a:t>
            </a:r>
          </a:p>
          <a:p>
            <a:pPr lvl="1"/>
            <a:r>
              <a:rPr lang="zh-CN" altLang="en-US"/>
              <a:t>图解</a:t>
            </a:r>
            <a:r>
              <a:rPr lang="en-US" altLang="zh-CN"/>
              <a:t>HTTP</a:t>
            </a:r>
            <a:r>
              <a:rPr lang="zh-CN" altLang="en-US"/>
              <a:t>、</a:t>
            </a:r>
            <a:r>
              <a:rPr lang="en-US" altLang="zh-CN"/>
              <a:t>TCP/IP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/>
              <a:t>相互了解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学计算机网络有什么用</a:t>
            </a:r>
            <a:endParaRPr lang="zh-CN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计算机网络要怎么学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zh-CN" altLang="en-US"/>
              <a:t>课程相关的一些约定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计算机网络讲什么</a:t>
            </a:r>
            <a:endParaRPr lang="zh-CN" altLang="en-US"/>
          </a:p>
        </p:txBody>
      </p:sp>
      <p:sp>
        <p:nvSpPr>
          <p:cNvPr id="88" name="下箭头 87"/>
          <p:cNvSpPr/>
          <p:nvPr/>
        </p:nvSpPr>
        <p:spPr>
          <a:xfrm rot="16200000">
            <a:off x="4885195" y="4983820"/>
            <a:ext cx="576064" cy="67938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关于我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求学经历</a:t>
            </a:r>
          </a:p>
          <a:p>
            <a:pPr lvl="1"/>
            <a:r>
              <a:rPr lang="zh-CN" altLang="en-US" dirty="0"/>
              <a:t>2013-2017 博士</a:t>
            </a:r>
            <a:r>
              <a:rPr lang="en-US" altLang="zh-CN" dirty="0"/>
              <a:t>	</a:t>
            </a:r>
            <a:r>
              <a:rPr lang="zh-CN" altLang="en-US" dirty="0">
                <a:sym typeface="+mn-ea"/>
              </a:rPr>
              <a:t>法国图卢兹国立综合理工学院 | 网络编码</a:t>
            </a:r>
            <a:r>
              <a:rPr lang="zh-CN" altLang="en-US" dirty="0"/>
              <a:t> </a:t>
            </a:r>
          </a:p>
          <a:p>
            <a:pPr lvl="1"/>
            <a:r>
              <a:rPr lang="zh-CN" altLang="en-US" dirty="0"/>
              <a:t>2010-2013 硕士 </a:t>
            </a:r>
            <a:r>
              <a:rPr lang="en-US" altLang="zh-CN" dirty="0"/>
              <a:t>	</a:t>
            </a:r>
            <a:r>
              <a:rPr lang="zh-CN" altLang="en-US" dirty="0">
                <a:sym typeface="+mn-ea"/>
              </a:rPr>
              <a:t>电子科技大学 | 嵌入式系统</a:t>
            </a:r>
            <a:endParaRPr lang="zh-CN" altLang="en-US" dirty="0"/>
          </a:p>
          <a:p>
            <a:pPr lvl="1"/>
            <a:r>
              <a:rPr lang="zh-CN" altLang="en-US" dirty="0"/>
              <a:t>2006-2010 本科</a:t>
            </a:r>
            <a:r>
              <a:rPr lang="en-US" altLang="zh-CN" dirty="0"/>
              <a:t>	</a:t>
            </a:r>
            <a:r>
              <a:rPr lang="zh-CN" altLang="en-US" dirty="0">
                <a:sym typeface="+mn-ea"/>
              </a:rPr>
              <a:t>海南大学 | 计算机科学与技术</a:t>
            </a:r>
            <a:endParaRPr lang="zh-CN" altLang="en-US" dirty="0"/>
          </a:p>
          <a:p>
            <a:pPr lvl="0"/>
            <a:r>
              <a:rPr lang="zh-CN" altLang="en-US" dirty="0"/>
              <a:t>工作经历</a:t>
            </a:r>
          </a:p>
          <a:p>
            <a:pPr lvl="1"/>
            <a:r>
              <a:rPr lang="en-US" altLang="zh-CN" sz="2400" dirty="0"/>
              <a:t>2019		</a:t>
            </a:r>
            <a:r>
              <a:rPr lang="zh-CN" altLang="en-US" sz="2400" dirty="0"/>
              <a:t>集美大学 硕导</a:t>
            </a:r>
            <a:endParaRPr lang="en-US" altLang="zh-CN" sz="2400" dirty="0"/>
          </a:p>
          <a:p>
            <a:pPr lvl="1"/>
            <a:r>
              <a:rPr lang="en-US" altLang="zh-CN" sz="2400" dirty="0"/>
              <a:t>2017.8		</a:t>
            </a:r>
            <a:r>
              <a:rPr lang="zh-CN" altLang="en-US" dirty="0"/>
              <a:t>集美大学 计算机科学与工程学院 讲师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课程考核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期末考</a:t>
            </a:r>
            <a:r>
              <a:rPr lang="en-US" altLang="zh-CN" dirty="0"/>
              <a:t>	</a:t>
            </a:r>
            <a:r>
              <a:rPr lang="en-US" altLang="zh-CN" dirty="0">
                <a:sym typeface="+mn-ea"/>
              </a:rPr>
              <a:t>60%</a:t>
            </a:r>
            <a:endParaRPr lang="zh-CN" altLang="en-US" dirty="0"/>
          </a:p>
          <a:p>
            <a:pPr lvl="1"/>
            <a:r>
              <a:rPr lang="zh-CN" altLang="en-US" dirty="0"/>
              <a:t>闭卷 </a:t>
            </a:r>
            <a:endParaRPr lang="en-US" altLang="zh-CN" dirty="0"/>
          </a:p>
          <a:p>
            <a:pPr lvl="1"/>
            <a:r>
              <a:rPr lang="zh-CN" altLang="en-US" dirty="0"/>
              <a:t>不会考死记硬背，重点在于理解</a:t>
            </a:r>
          </a:p>
          <a:p>
            <a:pPr lvl="0"/>
            <a:r>
              <a:rPr lang="zh-CN" altLang="en-US" dirty="0"/>
              <a:t>平时成绩  </a:t>
            </a:r>
            <a:r>
              <a:rPr lang="en-US" altLang="zh-CN" dirty="0"/>
              <a:t>	</a:t>
            </a:r>
            <a:r>
              <a:rPr lang="zh-CN" altLang="en-US" dirty="0"/>
              <a:t>上限</a:t>
            </a:r>
            <a:r>
              <a:rPr lang="en-US" altLang="zh-CN" dirty="0"/>
              <a:t>40%</a:t>
            </a:r>
          </a:p>
          <a:p>
            <a:pPr lvl="1"/>
            <a:r>
              <a:rPr lang="zh-CN" altLang="en-US" dirty="0"/>
              <a:t>实验成绩</a:t>
            </a:r>
            <a:r>
              <a:rPr lang="en-US" altLang="zh-CN" dirty="0"/>
              <a:t>	30%</a:t>
            </a:r>
          </a:p>
          <a:p>
            <a:pPr lvl="1"/>
            <a:r>
              <a:rPr lang="zh-CN" altLang="en-US" dirty="0"/>
              <a:t>平时作业</a:t>
            </a:r>
            <a:r>
              <a:rPr lang="en-US" altLang="zh-CN" dirty="0"/>
              <a:t>	10%</a:t>
            </a:r>
          </a:p>
          <a:p>
            <a:pPr lvl="1"/>
            <a:r>
              <a:rPr lang="zh-CN" altLang="en-US" dirty="0"/>
              <a:t>加分项</a:t>
            </a:r>
            <a:r>
              <a:rPr lang="en-US" altLang="zh-CN" dirty="0"/>
              <a:t>		20%</a:t>
            </a:r>
            <a:r>
              <a:rPr lang="zh-CN" altLang="en-US" dirty="0"/>
              <a:t>（鼓励探索，实验和平时成绩做得不好，依然有机会得满分）</a:t>
            </a:r>
            <a:endParaRPr lang="en-US" altLang="zh-C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出勤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来上课是你的义务，所以没有加分。反之，缺勤</a:t>
            </a:r>
            <a:r>
              <a:rPr lang="zh-CN" altLang="en-US" dirty="0"/>
              <a:t>一次</a:t>
            </a:r>
            <a:r>
              <a:rPr lang="en-US" dirty="0"/>
              <a:t>需要扣10</a:t>
            </a:r>
            <a:r>
              <a:rPr lang="zh-CN" altLang="en-US" dirty="0"/>
              <a:t>分，上限</a:t>
            </a:r>
            <a:r>
              <a:rPr lang="en-US" altLang="zh-CN" dirty="0"/>
              <a:t>40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有事请假，请假很简单。qiankun.su@jmu.edu.cn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实在不想上课，怎么破？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实在不想上课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自学：期末考卷面成绩 90 分及以上</a:t>
            </a:r>
          </a:p>
          <a:p>
            <a:endParaRPr lang="zh-CN" altLang="en-US"/>
          </a:p>
          <a:p>
            <a:r>
              <a:rPr lang="zh-CN" altLang="en-US"/>
              <a:t>因教施学：一人一议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加分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指出授课内容错误或提出不同见解</a:t>
            </a:r>
          </a:p>
          <a:p>
            <a:r>
              <a:rPr lang="zh-CN" altLang="en-US"/>
              <a:t>对生活中的一些现象用专业的眼光来解释</a:t>
            </a:r>
          </a:p>
          <a:p>
            <a:r>
              <a:rPr lang="zh-CN" altLang="en-US"/>
              <a:t>每 100 积分加 5 分：StackOverflow, Network Engineering Stack Exchange</a:t>
            </a:r>
          </a:p>
          <a:p>
            <a:r>
              <a:rPr lang="zh-CN" altLang="en-US">
                <a:sym typeface="+mn-ea"/>
              </a:rPr>
              <a:t>阅读前沿学术文章，跟我探讨</a:t>
            </a:r>
            <a:endParaRPr lang="zh-CN" altLang="en-US"/>
          </a:p>
          <a:p>
            <a:r>
              <a:rPr lang="zh-CN" altLang="en-US"/>
              <a:t>其他可以证明将这门课学得很好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红线：抄袭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抄袭零容忍</a:t>
            </a: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实验报告不加理解抄袭</a:t>
            </a:r>
          </a:p>
          <a:p>
            <a:r>
              <a:rPr lang="zh-CN" altLang="en-US">
                <a:sym typeface="+mn-ea"/>
              </a:rPr>
              <a:t>从网上抄一堆东西，索要加分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35</a:t>
            </a:fld>
            <a:endParaRPr lang="zh-CN" altLang="en-US"/>
          </a:p>
        </p:txBody>
      </p:sp>
      <p:pic>
        <p:nvPicPr>
          <p:cNvPr id="8" name="Picture 7" descr="抵制抄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280" y="1157605"/>
            <a:ext cx="5079365" cy="507936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答疑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课前、课后</a:t>
            </a:r>
          </a:p>
          <a:p>
            <a:r>
              <a:rPr lang="en-US"/>
              <a:t>电子邮件</a:t>
            </a:r>
            <a:r>
              <a:rPr lang="zh-CN" altLang="en-US"/>
              <a:t>：</a:t>
            </a:r>
            <a:r>
              <a:rPr lang="en-US"/>
              <a:t>qiankun.su@jmu.edu.cn </a:t>
            </a:r>
          </a:p>
          <a:p>
            <a:pPr lvl="1"/>
            <a:r>
              <a:rPr lang="en-US"/>
              <a:t>便于将问题描述清楚 </a:t>
            </a:r>
          </a:p>
          <a:p>
            <a:pPr lvl="1"/>
            <a:r>
              <a:rPr lang="en-US"/>
              <a:t>批处理，可存档 </a:t>
            </a:r>
          </a:p>
          <a:p>
            <a:pPr lvl="1"/>
            <a:r>
              <a:rPr lang="en-US"/>
              <a:t>养成使用电子邮件的习惯</a:t>
            </a:r>
          </a:p>
          <a:p>
            <a:r>
              <a:rPr lang="en-US"/>
              <a:t>办公室</a:t>
            </a:r>
            <a:r>
              <a:rPr lang="zh-CN" altLang="en-US"/>
              <a:t>：</a:t>
            </a:r>
            <a:r>
              <a:rPr lang="en-US"/>
              <a:t>陆大楼 528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36</a:t>
            </a:fld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关于我，课程相关的经历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本科：计算机网络</a:t>
            </a:r>
          </a:p>
          <a:p>
            <a:r>
              <a:rPr lang="zh-CN" altLang="en-US" dirty="0"/>
              <a:t>研究生：Contiki OS 协议栈Rime协议栈分析</a:t>
            </a:r>
          </a:p>
          <a:p>
            <a:r>
              <a:rPr lang="zh-CN" altLang="en-US" dirty="0"/>
              <a:t>博士：Network Coding on DTN (Delay Tolerant Networks) </a:t>
            </a:r>
          </a:p>
          <a:p>
            <a:r>
              <a:rPr lang="zh-CN" altLang="en-US" dirty="0"/>
              <a:t>教学：计算 17</a:t>
            </a:r>
            <a:r>
              <a:rPr lang="en-US" altLang="zh-CN" dirty="0"/>
              <a:t>-21</a:t>
            </a:r>
            <a:r>
              <a:rPr lang="zh-CN" altLang="en-US" dirty="0"/>
              <a:t>级</a:t>
            </a:r>
          </a:p>
          <a:p>
            <a:endParaRPr lang="zh-CN" altLang="en-US" dirty="0"/>
          </a:p>
          <a:p>
            <a:r>
              <a:rPr lang="zh-CN" altLang="en-US" dirty="0"/>
              <a:t>更多信息：</a:t>
            </a:r>
            <a:r>
              <a:rPr lang="en-US" altLang="zh-CN" dirty="0">
                <a:hlinkClick r:id="" action="ppaction://noaction"/>
              </a:rPr>
              <a:t>http://suqiankun.com</a:t>
            </a:r>
            <a:endParaRPr lang="en-US" altLang="zh-C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关于你们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生源质量很好：不要妄自菲薄，自我认同</a:t>
            </a:r>
          </a:p>
          <a:p>
            <a:endParaRPr lang="zh-CN" altLang="en-US" dirty="0"/>
          </a:p>
          <a:p>
            <a:r>
              <a:rPr lang="zh-CN" altLang="en-US" dirty="0"/>
              <a:t>迷茫，找不到意义</a:t>
            </a:r>
          </a:p>
          <a:p>
            <a:endParaRPr lang="zh-CN" altLang="en-US" dirty="0"/>
          </a:p>
          <a:p>
            <a:r>
              <a:rPr lang="zh-CN" altLang="en-US" dirty="0"/>
              <a:t>已经上过的课程</a:t>
            </a:r>
          </a:p>
          <a:p>
            <a:pPr lvl="1"/>
            <a:r>
              <a:rPr lang="zh-CN" altLang="en-US" dirty="0"/>
              <a:t>基础电路与电子学、数字逻辑、计算机组成原理</a:t>
            </a:r>
          </a:p>
          <a:p>
            <a:pPr lvl="1"/>
            <a:r>
              <a:rPr lang="zh-CN" altLang="en-US" dirty="0"/>
              <a:t>数据结构、Java 程序设计、高级语言程序设计、</a:t>
            </a:r>
            <a:r>
              <a:rPr lang="en-US" altLang="zh-CN" dirty="0"/>
              <a:t>C</a:t>
            </a:r>
            <a:r>
              <a:rPr lang="zh-CN" altLang="en-US" dirty="0"/>
              <a:t>语言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zh-CN" altLang="en-US"/>
              <a:t>相互了解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学计算机网络有什么用</a:t>
            </a:r>
            <a:endParaRPr lang="zh-CN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计算机网络要怎么学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zh-CN" altLang="en-US"/>
              <a:t>课程相关的一些约定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计算机网络讲什么</a:t>
            </a:r>
            <a:endParaRPr lang="zh-CN" altLang="en-US"/>
          </a:p>
        </p:txBody>
      </p:sp>
      <p:sp>
        <p:nvSpPr>
          <p:cNvPr id="88" name="下箭头 87"/>
          <p:cNvSpPr/>
          <p:nvPr/>
        </p:nvSpPr>
        <p:spPr>
          <a:xfrm rot="16200000">
            <a:off x="4885195" y="2293325"/>
            <a:ext cx="576064" cy="67938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8" tIns="45695" rIns="91388" bIns="45695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计算机网络讲什么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白军和蓝军问题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8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5" y="1298575"/>
            <a:ext cx="10844530" cy="46843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白军和蓝军问题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CN" altLang="en-US"/>
              <a:t>苏铅坤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计算机网络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BEFBF-5B5F-4BD2-A74A-61A97BF1200E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35" y="1298575"/>
            <a:ext cx="10844530" cy="468439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150235" y="2588895"/>
            <a:ext cx="6134735" cy="647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0"/>
          <p:cNvSpPr txBox="1"/>
          <p:nvPr/>
        </p:nvSpPr>
        <p:spPr>
          <a:xfrm>
            <a:off x="5937885" y="265366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可以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78325" y="1944370"/>
            <a:ext cx="3759200" cy="644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150870" y="2091055"/>
            <a:ext cx="6213475" cy="4699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4747260" y="1722755"/>
            <a:ext cx="3611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明日中午一起发起进攻，可以吗？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ttp://qiankun.su/">
  <a:themeElements>
    <a:clrScheme name="自定义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3262"/>
      </a:accent1>
      <a:accent2>
        <a:srgbClr val="223262"/>
      </a:accent2>
      <a:accent3>
        <a:srgbClr val="223262"/>
      </a:accent3>
      <a:accent4>
        <a:srgbClr val="223262"/>
      </a:accent4>
      <a:accent5>
        <a:srgbClr val="223262"/>
      </a:accent5>
      <a:accent6>
        <a:srgbClr val="223262"/>
      </a:accent6>
      <a:hlink>
        <a:srgbClr val="0563C1"/>
      </a:hlink>
      <a:folHlink>
        <a:srgbClr val="954F72"/>
      </a:folHlink>
    </a:clrScheme>
    <a:fontScheme name="ij1r3wq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1290</Words>
  <Application>Microsoft Office PowerPoint</Application>
  <PresentationFormat>宽屏</PresentationFormat>
  <Paragraphs>298</Paragraphs>
  <Slides>37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4" baseType="lpstr">
      <vt:lpstr>黑体</vt:lpstr>
      <vt:lpstr>微软雅黑</vt:lpstr>
      <vt:lpstr>Arial</vt:lpstr>
      <vt:lpstr>Calibri</vt:lpstr>
      <vt:lpstr>Times New Roman</vt:lpstr>
      <vt:lpstr>Wingdings</vt:lpstr>
      <vt:lpstr>http://qiankun.su/</vt:lpstr>
      <vt:lpstr>导言</vt:lpstr>
      <vt:lpstr>PowerPoint 演示文稿</vt:lpstr>
      <vt:lpstr>关于我</vt:lpstr>
      <vt:lpstr>关于我，课程相关的经历</vt:lpstr>
      <vt:lpstr>关于你们</vt:lpstr>
      <vt:lpstr>PowerPoint 演示文稿</vt:lpstr>
      <vt:lpstr>计算机网络讲什么</vt:lpstr>
      <vt:lpstr>白军和蓝军问题</vt:lpstr>
      <vt:lpstr>白军和蓝军问题</vt:lpstr>
      <vt:lpstr>一个思考问题的方法：把问题放大</vt:lpstr>
      <vt:lpstr>还有更头疼的</vt:lpstr>
      <vt:lpstr>大小端</vt:lpstr>
      <vt:lpstr>计算机网络，互联网</vt:lpstr>
      <vt:lpstr>计算机网络，互联网</vt:lpstr>
      <vt:lpstr>internet与Internet</vt:lpstr>
      <vt:lpstr>计算机网络课程</vt:lpstr>
      <vt:lpstr>互动</vt:lpstr>
      <vt:lpstr>404 Not Found</vt:lpstr>
      <vt:lpstr>疑问</vt:lpstr>
      <vt:lpstr>PowerPoint 演示文稿</vt:lpstr>
      <vt:lpstr>学计算机网络有什么用：初阶</vt:lpstr>
      <vt:lpstr>学计算机网络有什么用：中阶</vt:lpstr>
      <vt:lpstr>专业课程关系图</vt:lpstr>
      <vt:lpstr>学计算机网络有什么用：高阶</vt:lpstr>
      <vt:lpstr>更进一步</vt:lpstr>
      <vt:lpstr>PowerPoint 演示文稿</vt:lpstr>
      <vt:lpstr>如何学好计算机网络</vt:lpstr>
      <vt:lpstr>拓展阅读</vt:lpstr>
      <vt:lpstr>PowerPoint 演示文稿</vt:lpstr>
      <vt:lpstr>课程考核</vt:lpstr>
      <vt:lpstr>出勤</vt:lpstr>
      <vt:lpstr>实在不想上课，怎么破？</vt:lpstr>
      <vt:lpstr>实在不想上课</vt:lpstr>
      <vt:lpstr>加分</vt:lpstr>
      <vt:lpstr>红线：抄袭</vt:lpstr>
      <vt:lpstr>答疑</vt:lpstr>
      <vt:lpstr>PowerPoint 演示文稿</vt:lpstr>
    </vt:vector>
  </TitlesOfParts>
  <Company>Spark &amp; Shine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Spark &amp; Shine</dc:title>
  <dc:creator>SU</dc:creator>
  <cp:keywords>www.sparkandshine.net</cp:keywords>
  <cp:lastModifiedBy>Jelline Sue</cp:lastModifiedBy>
  <cp:revision>1651</cp:revision>
  <dcterms:created xsi:type="dcterms:W3CDTF">2021-01-06T12:30:28Z</dcterms:created>
  <dcterms:modified xsi:type="dcterms:W3CDTF">2024-02-25T16:58:39Z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1033-1.2.1.1575</vt:lpwstr>
  </property>
</Properties>
</file>